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7"/>
  </p:notesMasterIdLst>
  <p:handoutMasterIdLst>
    <p:handoutMasterId r:id="rId58"/>
  </p:handoutMasterIdLst>
  <p:sldIdLst>
    <p:sldId id="379" r:id="rId5"/>
    <p:sldId id="432" r:id="rId6"/>
    <p:sldId id="461" r:id="rId7"/>
    <p:sldId id="464" r:id="rId8"/>
    <p:sldId id="466"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465" r:id="rId24"/>
    <p:sldId id="297" r:id="rId25"/>
    <p:sldId id="298" r:id="rId26"/>
    <p:sldId id="258" r:id="rId27"/>
    <p:sldId id="467" r:id="rId28"/>
    <p:sldId id="422" r:id="rId29"/>
    <p:sldId id="423" r:id="rId30"/>
    <p:sldId id="427" r:id="rId31"/>
    <p:sldId id="440" r:id="rId32"/>
    <p:sldId id="439" r:id="rId33"/>
    <p:sldId id="438" r:id="rId34"/>
    <p:sldId id="424" r:id="rId35"/>
    <p:sldId id="428" r:id="rId36"/>
    <p:sldId id="443" r:id="rId37"/>
    <p:sldId id="441" r:id="rId38"/>
    <p:sldId id="442" r:id="rId39"/>
    <p:sldId id="425" r:id="rId40"/>
    <p:sldId id="429" r:id="rId41"/>
    <p:sldId id="444" r:id="rId42"/>
    <p:sldId id="447" r:id="rId43"/>
    <p:sldId id="446" r:id="rId44"/>
    <p:sldId id="445" r:id="rId45"/>
    <p:sldId id="448" r:id="rId46"/>
    <p:sldId id="426" r:id="rId47"/>
    <p:sldId id="430" r:id="rId48"/>
    <p:sldId id="453" r:id="rId49"/>
    <p:sldId id="454" r:id="rId50"/>
    <p:sldId id="455" r:id="rId51"/>
    <p:sldId id="457" r:id="rId52"/>
    <p:sldId id="468" r:id="rId53"/>
    <p:sldId id="462" r:id="rId54"/>
    <p:sldId id="463" r:id="rId55"/>
    <p:sldId id="348" r:id="rId56"/>
  </p:sldIdLst>
  <p:sldSz cx="18288000" cy="10287000"/>
  <p:notesSz cx="6858000" cy="9144000"/>
  <p:embeddedFontLst>
    <p:embeddedFont>
      <p:font typeface="Aptos SemiBold" panose="020B000402020202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3D8A3E-2763-BBE8-2B15-E74F1DB7656D}" name="Simon Chester" initials="SC" userId="S::schester@ogc.org::fefb1974-f0e7-428b-b44e-2b26a8de5167" providerId="AD"/>
  <p188:author id="{0933B96F-A88B-F1B0-C2BF-5C1F50CDD902}" name="Deepti Kala" initials="DK" userId="2b002ef7cfccb8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3BD3"/>
    <a:srgbClr val="EDF786"/>
    <a:srgbClr val="ECF456"/>
    <a:srgbClr val="1A31A0"/>
    <a:srgbClr val="1A2584"/>
    <a:srgbClr val="191CB5"/>
    <a:srgbClr val="191C71"/>
    <a:srgbClr val="261AEA"/>
    <a:srgbClr val="CAD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6197" autoAdjust="0"/>
  </p:normalViewPr>
  <p:slideViewPr>
    <p:cSldViewPr>
      <p:cViewPr varScale="1">
        <p:scale>
          <a:sx n="58" d="100"/>
          <a:sy n="58" d="100"/>
        </p:scale>
        <p:origin x="499" y="2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3.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fntdata"/><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7179B-905C-4FB0-8F36-1A14349F5A2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8CAFE76E-9505-457F-ADE0-4257BF1B8124}">
      <dgm:prSet/>
      <dgm:spPr/>
      <dgm:t>
        <a:bodyPr/>
        <a:lstStyle/>
        <a:p>
          <a:r>
            <a:rPr lang="en-US" dirty="0"/>
            <a:t>Things we learned</a:t>
          </a:r>
        </a:p>
      </dgm:t>
    </dgm:pt>
    <dgm:pt modelId="{0027A9D7-4D00-4B2A-B7EE-090E934BD63E}" type="parTrans" cxnId="{AA7239D5-262E-46A1-AEF8-22098F15C8F1}">
      <dgm:prSet/>
      <dgm:spPr/>
      <dgm:t>
        <a:bodyPr/>
        <a:lstStyle/>
        <a:p>
          <a:endParaRPr lang="en-US"/>
        </a:p>
      </dgm:t>
    </dgm:pt>
    <dgm:pt modelId="{9E4DAEF1-F12C-4943-A3EF-DE70FB303617}" type="sibTrans" cxnId="{AA7239D5-262E-46A1-AEF8-22098F15C8F1}">
      <dgm:prSet/>
      <dgm:spPr/>
      <dgm:t>
        <a:bodyPr/>
        <a:lstStyle/>
        <a:p>
          <a:endParaRPr lang="en-US"/>
        </a:p>
      </dgm:t>
    </dgm:pt>
    <dgm:pt modelId="{9A6A81DA-0401-4F81-ADE7-E2C7352F6E15}">
      <dgm:prSet/>
      <dgm:spPr/>
      <dgm:t>
        <a:bodyPr/>
        <a:lstStyle/>
        <a:p>
          <a:r>
            <a:rPr lang="en-US" dirty="0"/>
            <a:t>User feedback</a:t>
          </a:r>
        </a:p>
      </dgm:t>
    </dgm:pt>
    <dgm:pt modelId="{618823F5-A047-4F41-993A-D84C4C7F066F}" type="parTrans" cxnId="{0C36D1C6-54CC-4512-A5D0-84E567501A5F}">
      <dgm:prSet/>
      <dgm:spPr/>
      <dgm:t>
        <a:bodyPr/>
        <a:lstStyle/>
        <a:p>
          <a:endParaRPr lang="en-US"/>
        </a:p>
      </dgm:t>
    </dgm:pt>
    <dgm:pt modelId="{5BFB3999-B1CF-4611-80ED-996DDC240DDF}" type="sibTrans" cxnId="{0C36D1C6-54CC-4512-A5D0-84E567501A5F}">
      <dgm:prSet/>
      <dgm:spPr/>
      <dgm:t>
        <a:bodyPr/>
        <a:lstStyle/>
        <a:p>
          <a:endParaRPr lang="en-US"/>
        </a:p>
      </dgm:t>
    </dgm:pt>
    <dgm:pt modelId="{ADAD1D57-9FB0-43FD-9685-A2DEC192F48B}">
      <dgm:prSet/>
      <dgm:spPr/>
      <dgm:t>
        <a:bodyPr/>
        <a:lstStyle/>
        <a:p>
          <a:r>
            <a:rPr lang="en-US" dirty="0"/>
            <a:t>Versions 1.1-1.4</a:t>
          </a:r>
        </a:p>
      </dgm:t>
    </dgm:pt>
    <dgm:pt modelId="{D4716E6B-3F61-4B7B-8819-708DD05D0FB0}" type="parTrans" cxnId="{3A3910AF-1E1F-42C0-AF9B-1A71912E3DE1}">
      <dgm:prSet/>
      <dgm:spPr/>
      <dgm:t>
        <a:bodyPr/>
        <a:lstStyle/>
        <a:p>
          <a:endParaRPr lang="en-US"/>
        </a:p>
      </dgm:t>
    </dgm:pt>
    <dgm:pt modelId="{A4FF6AB0-D7CA-449F-8523-156D965088A4}" type="sibTrans" cxnId="{3A3910AF-1E1F-42C0-AF9B-1A71912E3DE1}">
      <dgm:prSet/>
      <dgm:spPr/>
      <dgm:t>
        <a:bodyPr/>
        <a:lstStyle/>
        <a:p>
          <a:endParaRPr lang="en-US"/>
        </a:p>
      </dgm:t>
    </dgm:pt>
    <dgm:pt modelId="{BCA95835-2885-46A3-B432-905F0A2C148F}" type="pres">
      <dgm:prSet presAssocID="{C207179B-905C-4FB0-8F36-1A14349F5A2F}" presName="hierChild1" presStyleCnt="0">
        <dgm:presLayoutVars>
          <dgm:chPref val="1"/>
          <dgm:dir/>
          <dgm:animOne val="branch"/>
          <dgm:animLvl val="lvl"/>
          <dgm:resizeHandles/>
        </dgm:presLayoutVars>
      </dgm:prSet>
      <dgm:spPr/>
    </dgm:pt>
    <dgm:pt modelId="{4034780F-7B08-4728-A2D8-C1D542631AFC}" type="pres">
      <dgm:prSet presAssocID="{8CAFE76E-9505-457F-ADE0-4257BF1B8124}" presName="hierRoot1" presStyleCnt="0"/>
      <dgm:spPr/>
    </dgm:pt>
    <dgm:pt modelId="{25017B52-38A7-4953-96B7-9BE7412672E7}" type="pres">
      <dgm:prSet presAssocID="{8CAFE76E-9505-457F-ADE0-4257BF1B8124}" presName="composite" presStyleCnt="0"/>
      <dgm:spPr/>
    </dgm:pt>
    <dgm:pt modelId="{D9E8DEC5-6ACE-41EA-A26E-96D1302D1F57}" type="pres">
      <dgm:prSet presAssocID="{8CAFE76E-9505-457F-ADE0-4257BF1B8124}" presName="background" presStyleLbl="node0" presStyleIdx="0" presStyleCnt="3"/>
      <dgm:spPr/>
    </dgm:pt>
    <dgm:pt modelId="{0C3913E7-4E36-418B-8F37-A1912C015640}" type="pres">
      <dgm:prSet presAssocID="{8CAFE76E-9505-457F-ADE0-4257BF1B8124}" presName="text" presStyleLbl="fgAcc0" presStyleIdx="0" presStyleCnt="3">
        <dgm:presLayoutVars>
          <dgm:chPref val="3"/>
        </dgm:presLayoutVars>
      </dgm:prSet>
      <dgm:spPr/>
    </dgm:pt>
    <dgm:pt modelId="{F12C5E00-A2B3-45FE-AC34-79BFC9D15EC2}" type="pres">
      <dgm:prSet presAssocID="{8CAFE76E-9505-457F-ADE0-4257BF1B8124}" presName="hierChild2" presStyleCnt="0"/>
      <dgm:spPr/>
    </dgm:pt>
    <dgm:pt modelId="{130D1922-D0BD-4BAE-9BD8-E6E6DE3C17C4}" type="pres">
      <dgm:prSet presAssocID="{9A6A81DA-0401-4F81-ADE7-E2C7352F6E15}" presName="hierRoot1" presStyleCnt="0"/>
      <dgm:spPr/>
    </dgm:pt>
    <dgm:pt modelId="{073DC46C-047A-4D76-99BE-891DE5805CC9}" type="pres">
      <dgm:prSet presAssocID="{9A6A81DA-0401-4F81-ADE7-E2C7352F6E15}" presName="composite" presStyleCnt="0"/>
      <dgm:spPr/>
    </dgm:pt>
    <dgm:pt modelId="{EB02E32F-7AFC-498F-97AE-BB9C01D254F8}" type="pres">
      <dgm:prSet presAssocID="{9A6A81DA-0401-4F81-ADE7-E2C7352F6E15}" presName="background" presStyleLbl="node0" presStyleIdx="1" presStyleCnt="3"/>
      <dgm:spPr/>
    </dgm:pt>
    <dgm:pt modelId="{F86F224E-DEB2-4B58-934A-39C441476962}" type="pres">
      <dgm:prSet presAssocID="{9A6A81DA-0401-4F81-ADE7-E2C7352F6E15}" presName="text" presStyleLbl="fgAcc0" presStyleIdx="1" presStyleCnt="3">
        <dgm:presLayoutVars>
          <dgm:chPref val="3"/>
        </dgm:presLayoutVars>
      </dgm:prSet>
      <dgm:spPr/>
    </dgm:pt>
    <dgm:pt modelId="{3A424184-D2AC-4EA3-92D4-A0D5F7C5D863}" type="pres">
      <dgm:prSet presAssocID="{9A6A81DA-0401-4F81-ADE7-E2C7352F6E15}" presName="hierChild2" presStyleCnt="0"/>
      <dgm:spPr/>
    </dgm:pt>
    <dgm:pt modelId="{C44170CF-9050-406F-AF0A-BF4158081A95}" type="pres">
      <dgm:prSet presAssocID="{ADAD1D57-9FB0-43FD-9685-A2DEC192F48B}" presName="hierRoot1" presStyleCnt="0"/>
      <dgm:spPr/>
    </dgm:pt>
    <dgm:pt modelId="{9B6BE692-01B2-4F51-A57C-1CD9645B4BA2}" type="pres">
      <dgm:prSet presAssocID="{ADAD1D57-9FB0-43FD-9685-A2DEC192F48B}" presName="composite" presStyleCnt="0"/>
      <dgm:spPr/>
    </dgm:pt>
    <dgm:pt modelId="{CA738EE1-2A6F-424F-9681-3CCBC85D29A6}" type="pres">
      <dgm:prSet presAssocID="{ADAD1D57-9FB0-43FD-9685-A2DEC192F48B}" presName="background" presStyleLbl="node0" presStyleIdx="2" presStyleCnt="3"/>
      <dgm:spPr/>
    </dgm:pt>
    <dgm:pt modelId="{206E067B-F1A0-4B2A-97F2-58D7082A0B78}" type="pres">
      <dgm:prSet presAssocID="{ADAD1D57-9FB0-43FD-9685-A2DEC192F48B}" presName="text" presStyleLbl="fgAcc0" presStyleIdx="2" presStyleCnt="3">
        <dgm:presLayoutVars>
          <dgm:chPref val="3"/>
        </dgm:presLayoutVars>
      </dgm:prSet>
      <dgm:spPr/>
    </dgm:pt>
    <dgm:pt modelId="{23B2C8BB-0EF4-4E02-BC7C-F7671B5991F1}" type="pres">
      <dgm:prSet presAssocID="{ADAD1D57-9FB0-43FD-9685-A2DEC192F48B}" presName="hierChild2" presStyleCnt="0"/>
      <dgm:spPr/>
    </dgm:pt>
  </dgm:ptLst>
  <dgm:cxnLst>
    <dgm:cxn modelId="{3BD9E319-6902-4BAD-95A9-B1BF4279066A}" type="presOf" srcId="{ADAD1D57-9FB0-43FD-9685-A2DEC192F48B}" destId="{206E067B-F1A0-4B2A-97F2-58D7082A0B78}" srcOrd="0" destOrd="0" presId="urn:microsoft.com/office/officeart/2005/8/layout/hierarchy1"/>
    <dgm:cxn modelId="{82385D66-4DC2-4B40-8E66-8BD9C1934526}" type="presOf" srcId="{9A6A81DA-0401-4F81-ADE7-E2C7352F6E15}" destId="{F86F224E-DEB2-4B58-934A-39C441476962}" srcOrd="0" destOrd="0" presId="urn:microsoft.com/office/officeart/2005/8/layout/hierarchy1"/>
    <dgm:cxn modelId="{F2D4004E-0832-4094-A423-C47347C224EC}" type="presOf" srcId="{C207179B-905C-4FB0-8F36-1A14349F5A2F}" destId="{BCA95835-2885-46A3-B432-905F0A2C148F}" srcOrd="0" destOrd="0" presId="urn:microsoft.com/office/officeart/2005/8/layout/hierarchy1"/>
    <dgm:cxn modelId="{3A3910AF-1E1F-42C0-AF9B-1A71912E3DE1}" srcId="{C207179B-905C-4FB0-8F36-1A14349F5A2F}" destId="{ADAD1D57-9FB0-43FD-9685-A2DEC192F48B}" srcOrd="2" destOrd="0" parTransId="{D4716E6B-3F61-4B7B-8819-708DD05D0FB0}" sibTransId="{A4FF6AB0-D7CA-449F-8523-156D965088A4}"/>
    <dgm:cxn modelId="{0C36D1C6-54CC-4512-A5D0-84E567501A5F}" srcId="{C207179B-905C-4FB0-8F36-1A14349F5A2F}" destId="{9A6A81DA-0401-4F81-ADE7-E2C7352F6E15}" srcOrd="1" destOrd="0" parTransId="{618823F5-A047-4F41-993A-D84C4C7F066F}" sibTransId="{5BFB3999-B1CF-4611-80ED-996DDC240DDF}"/>
    <dgm:cxn modelId="{C03C36CA-6674-483A-BFA8-293DAF01E616}" type="presOf" srcId="{8CAFE76E-9505-457F-ADE0-4257BF1B8124}" destId="{0C3913E7-4E36-418B-8F37-A1912C015640}" srcOrd="0" destOrd="0" presId="urn:microsoft.com/office/officeart/2005/8/layout/hierarchy1"/>
    <dgm:cxn modelId="{AA7239D5-262E-46A1-AEF8-22098F15C8F1}" srcId="{C207179B-905C-4FB0-8F36-1A14349F5A2F}" destId="{8CAFE76E-9505-457F-ADE0-4257BF1B8124}" srcOrd="0" destOrd="0" parTransId="{0027A9D7-4D00-4B2A-B7EE-090E934BD63E}" sibTransId="{9E4DAEF1-F12C-4943-A3EF-DE70FB303617}"/>
    <dgm:cxn modelId="{B25615CB-45F1-4923-A2BF-7D9D102CCCB7}" type="presParOf" srcId="{BCA95835-2885-46A3-B432-905F0A2C148F}" destId="{4034780F-7B08-4728-A2D8-C1D542631AFC}" srcOrd="0" destOrd="0" presId="urn:microsoft.com/office/officeart/2005/8/layout/hierarchy1"/>
    <dgm:cxn modelId="{DC6EBF5A-938F-4C79-ADF7-EC14B43016E1}" type="presParOf" srcId="{4034780F-7B08-4728-A2D8-C1D542631AFC}" destId="{25017B52-38A7-4953-96B7-9BE7412672E7}" srcOrd="0" destOrd="0" presId="urn:microsoft.com/office/officeart/2005/8/layout/hierarchy1"/>
    <dgm:cxn modelId="{78D82F9D-2B76-43FB-9737-7A30DB21B63B}" type="presParOf" srcId="{25017B52-38A7-4953-96B7-9BE7412672E7}" destId="{D9E8DEC5-6ACE-41EA-A26E-96D1302D1F57}" srcOrd="0" destOrd="0" presId="urn:microsoft.com/office/officeart/2005/8/layout/hierarchy1"/>
    <dgm:cxn modelId="{4D6B5EC1-987E-47B6-8B10-37A646731732}" type="presParOf" srcId="{25017B52-38A7-4953-96B7-9BE7412672E7}" destId="{0C3913E7-4E36-418B-8F37-A1912C015640}" srcOrd="1" destOrd="0" presId="urn:microsoft.com/office/officeart/2005/8/layout/hierarchy1"/>
    <dgm:cxn modelId="{48AE3F46-28E4-4DAD-8D86-752E554070FB}" type="presParOf" srcId="{4034780F-7B08-4728-A2D8-C1D542631AFC}" destId="{F12C5E00-A2B3-45FE-AC34-79BFC9D15EC2}" srcOrd="1" destOrd="0" presId="urn:microsoft.com/office/officeart/2005/8/layout/hierarchy1"/>
    <dgm:cxn modelId="{25739B1C-974E-473A-81A8-02796AC27CAB}" type="presParOf" srcId="{BCA95835-2885-46A3-B432-905F0A2C148F}" destId="{130D1922-D0BD-4BAE-9BD8-E6E6DE3C17C4}" srcOrd="1" destOrd="0" presId="urn:microsoft.com/office/officeart/2005/8/layout/hierarchy1"/>
    <dgm:cxn modelId="{39501522-841B-4019-A06C-5EEE49F4485F}" type="presParOf" srcId="{130D1922-D0BD-4BAE-9BD8-E6E6DE3C17C4}" destId="{073DC46C-047A-4D76-99BE-891DE5805CC9}" srcOrd="0" destOrd="0" presId="urn:microsoft.com/office/officeart/2005/8/layout/hierarchy1"/>
    <dgm:cxn modelId="{AC8B45DB-0743-47F8-9668-D134C0831541}" type="presParOf" srcId="{073DC46C-047A-4D76-99BE-891DE5805CC9}" destId="{EB02E32F-7AFC-498F-97AE-BB9C01D254F8}" srcOrd="0" destOrd="0" presId="urn:microsoft.com/office/officeart/2005/8/layout/hierarchy1"/>
    <dgm:cxn modelId="{19E664D6-7314-4A28-B58D-29D62D4E3B78}" type="presParOf" srcId="{073DC46C-047A-4D76-99BE-891DE5805CC9}" destId="{F86F224E-DEB2-4B58-934A-39C441476962}" srcOrd="1" destOrd="0" presId="urn:microsoft.com/office/officeart/2005/8/layout/hierarchy1"/>
    <dgm:cxn modelId="{F6B82392-5851-48BA-AEBB-D55151F78A39}" type="presParOf" srcId="{130D1922-D0BD-4BAE-9BD8-E6E6DE3C17C4}" destId="{3A424184-D2AC-4EA3-92D4-A0D5F7C5D863}" srcOrd="1" destOrd="0" presId="urn:microsoft.com/office/officeart/2005/8/layout/hierarchy1"/>
    <dgm:cxn modelId="{CBC521B7-3F58-49CE-B55E-5080B5927A11}" type="presParOf" srcId="{BCA95835-2885-46A3-B432-905F0A2C148F}" destId="{C44170CF-9050-406F-AF0A-BF4158081A95}" srcOrd="2" destOrd="0" presId="urn:microsoft.com/office/officeart/2005/8/layout/hierarchy1"/>
    <dgm:cxn modelId="{43F5FE8D-2638-427F-9810-F94F96115B28}" type="presParOf" srcId="{C44170CF-9050-406F-AF0A-BF4158081A95}" destId="{9B6BE692-01B2-4F51-A57C-1CD9645B4BA2}" srcOrd="0" destOrd="0" presId="urn:microsoft.com/office/officeart/2005/8/layout/hierarchy1"/>
    <dgm:cxn modelId="{3653635B-C013-4216-B0D9-434C021AC54F}" type="presParOf" srcId="{9B6BE692-01B2-4F51-A57C-1CD9645B4BA2}" destId="{CA738EE1-2A6F-424F-9681-3CCBC85D29A6}" srcOrd="0" destOrd="0" presId="urn:microsoft.com/office/officeart/2005/8/layout/hierarchy1"/>
    <dgm:cxn modelId="{92CBD077-1880-43EA-B968-49F0CBE4E7AB}" type="presParOf" srcId="{9B6BE692-01B2-4F51-A57C-1CD9645B4BA2}" destId="{206E067B-F1A0-4B2A-97F2-58D7082A0B78}" srcOrd="1" destOrd="0" presId="urn:microsoft.com/office/officeart/2005/8/layout/hierarchy1"/>
    <dgm:cxn modelId="{BC7B1FB3-2328-4360-B8B2-76A31501F9BC}" type="presParOf" srcId="{C44170CF-9050-406F-AF0A-BF4158081A95}" destId="{23B2C8BB-0EF4-4E02-BC7C-F7671B5991F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8DEC5-6ACE-41EA-A26E-96D1302D1F57}">
      <dsp:nvSpPr>
        <dsp:cNvPr id="0" name=""/>
        <dsp:cNvSpPr/>
      </dsp:nvSpPr>
      <dsp:spPr>
        <a:xfrm>
          <a:off x="0" y="1788402"/>
          <a:ext cx="3986212" cy="25312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3913E7-4E36-418B-8F37-A1912C015640}">
      <dsp:nvSpPr>
        <dsp:cNvPr id="0" name=""/>
        <dsp:cNvSpPr/>
      </dsp:nvSpPr>
      <dsp:spPr>
        <a:xfrm>
          <a:off x="442912" y="2209168"/>
          <a:ext cx="3986212" cy="25312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Things we learned</a:t>
          </a:r>
        </a:p>
      </dsp:txBody>
      <dsp:txXfrm>
        <a:off x="517050" y="2283306"/>
        <a:ext cx="3837936" cy="2382968"/>
      </dsp:txXfrm>
    </dsp:sp>
    <dsp:sp modelId="{EB02E32F-7AFC-498F-97AE-BB9C01D254F8}">
      <dsp:nvSpPr>
        <dsp:cNvPr id="0" name=""/>
        <dsp:cNvSpPr/>
      </dsp:nvSpPr>
      <dsp:spPr>
        <a:xfrm>
          <a:off x="4872037" y="1788402"/>
          <a:ext cx="3986212" cy="25312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6F224E-DEB2-4B58-934A-39C441476962}">
      <dsp:nvSpPr>
        <dsp:cNvPr id="0" name=""/>
        <dsp:cNvSpPr/>
      </dsp:nvSpPr>
      <dsp:spPr>
        <a:xfrm>
          <a:off x="5314949" y="2209168"/>
          <a:ext cx="3986212" cy="25312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User feedback</a:t>
          </a:r>
        </a:p>
      </dsp:txBody>
      <dsp:txXfrm>
        <a:off x="5389087" y="2283306"/>
        <a:ext cx="3837936" cy="2382968"/>
      </dsp:txXfrm>
    </dsp:sp>
    <dsp:sp modelId="{CA738EE1-2A6F-424F-9681-3CCBC85D29A6}">
      <dsp:nvSpPr>
        <dsp:cNvPr id="0" name=""/>
        <dsp:cNvSpPr/>
      </dsp:nvSpPr>
      <dsp:spPr>
        <a:xfrm>
          <a:off x="9744075" y="1788402"/>
          <a:ext cx="3986212" cy="25312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6E067B-F1A0-4B2A-97F2-58D7082A0B78}">
      <dsp:nvSpPr>
        <dsp:cNvPr id="0" name=""/>
        <dsp:cNvSpPr/>
      </dsp:nvSpPr>
      <dsp:spPr>
        <a:xfrm>
          <a:off x="10186987" y="2209168"/>
          <a:ext cx="3986212" cy="2531244"/>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US" sz="6400" kern="1200" dirty="0"/>
            <a:t>Versions 1.1-1.4</a:t>
          </a:r>
        </a:p>
      </dsp:txBody>
      <dsp:txXfrm>
        <a:off x="10261125" y="2283306"/>
        <a:ext cx="3837936" cy="23829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2EF98C-C3F1-EA29-7B47-8E3A0A870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78AF560-0EC2-50D5-DE42-C7440E2430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28D1E4-4BBA-6F41-9D9B-7C498DFA1119}" type="datetimeFigureOut">
              <a:rPr lang="en-US" smtClean="0"/>
              <a:t>10/21/2025</a:t>
            </a:fld>
            <a:endParaRPr lang="en-US"/>
          </a:p>
        </p:txBody>
      </p:sp>
      <p:sp>
        <p:nvSpPr>
          <p:cNvPr id="4" name="Footer Placeholder 3">
            <a:extLst>
              <a:ext uri="{FF2B5EF4-FFF2-40B4-BE49-F238E27FC236}">
                <a16:creationId xmlns:a16="http://schemas.microsoft.com/office/drawing/2014/main" id="{29B18C8C-72F6-C0BC-D6B9-F9F0ACDBDC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3F2DF8-0D80-D9E8-E1BF-F78D65111D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DD2C68-F934-1540-BB6F-D78EF71B2103}" type="slidenum">
              <a:rPr lang="en-US" smtClean="0"/>
              <a:t>‹#›</a:t>
            </a:fld>
            <a:endParaRPr lang="en-US"/>
          </a:p>
        </p:txBody>
      </p:sp>
    </p:spTree>
    <p:extLst>
      <p:ext uri="{BB962C8B-B14F-4D97-AF65-F5344CB8AC3E}">
        <p14:creationId xmlns:p14="http://schemas.microsoft.com/office/powerpoint/2010/main" val="12634946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18.201"/>
    </inkml:context>
    <inkml:brush xml:id="br0">
      <inkml:brushProperty name="width" value="0.035" units="cm"/>
      <inkml:brushProperty name="height" value="0.035" units="cm"/>
      <inkml:brushProperty name="color" value="#E71224"/>
    </inkml:brush>
  </inkml:definitions>
  <inkml:trace contextRef="#ctx0" brushRef="#br0">1 1 24192,'1855'1290'0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5.742"/>
    </inkml:context>
    <inkml:brush xml:id="br0">
      <inkml:brushProperty name="width" value="0.035" units="cm"/>
      <inkml:brushProperty name="height" value="0.035" units="cm"/>
      <inkml:brushProperty name="color" value="#E71224"/>
    </inkml:brush>
  </inkml:definitions>
  <inkml:trace contextRef="#ctx0" brushRef="#br0">0 432 24575,'0'-7'0,"0"-8"0,0-10 0,0-6 0,0-6 0,0-3 0,0-1 0,0-1 0,0 0 0,0 0 0,0 1 0,7 6 0,9 10 0,2 16 0,4 10 0,-1 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0.215"/>
    </inkml:context>
    <inkml:brush xml:id="br0">
      <inkml:brushProperty name="width" value="0.035" units="cm"/>
      <inkml:brushProperty name="height" value="0.035" units="cm"/>
      <inkml:brushProperty name="color" value="#E71224"/>
    </inkml:brush>
  </inkml:definitions>
  <inkml:trace contextRef="#ctx0" brushRef="#br0">289 165 24575,'5'0'0,"0"-1"0,0 1 0,0-2 0,0 1 0,0 0 0,0-1 0,-1 0 0,10-5 0,38-26 0,-25 14 0,-6 7 0,0 2 0,1 0 0,0 1 0,38-9 0,-10 6 0,54-5 0,-72 13 0,52 0 0,-71 4 0,1 2 0,-1-1 0,0 1 0,0 1 0,0 0 0,20 9 0,1 3 0,-1 1 0,34 22 0,-54-29 0,0 0 0,0 2 0,-1-1 0,0 1 0,-1 1 0,0 0 0,11 17 0,-17-19 0,0 0 0,0-1 0,-1 1 0,-1 1 0,0-1 0,0 0 0,-1 1 0,0 0 0,-1-1 0,0 1 0,-2 21 0,0-16 0,0-1 0,-1 0 0,-1 0 0,-1 0 0,0 0 0,-1-1 0,-12 27 0,11-31 0,-1 0 0,0-1 0,-1 1 0,0-1 0,-1-1 0,-13 12 0,-60 40 0,41-36 0,-50 22 0,47-26 0,-43 29 0,65-37 0,0-2 0,-1 0 0,-1-1 0,1-1 0,-1-1 0,-48 6 0,-42 13 0,99-21 0,0 1 0,0 0 0,0 1 0,1 0 0,-17 12 0,-27 18 0,-31 24 0,76-52 0,0 0 0,-1-1 0,-18 8 0,16-8 0,1 0 0,-19 13 0,30-18 0,0 1 0,-1-1 0,1 1 0,0 0 0,1 1 0,-1-1 0,1 1 0,0-1 0,0 1 0,0 0 0,-1 6 0,0 2-195,0 0 0,1 1 0,1-1 0,0 1 0,1 0 0,1 14 0,0 7-6631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1.522"/>
    </inkml:context>
    <inkml:brush xml:id="br0">
      <inkml:brushProperty name="width" value="0.035" units="cm"/>
      <inkml:brushProperty name="height" value="0.035" units="cm"/>
      <inkml:brushProperty name="color" value="#E71224"/>
    </inkml:brush>
  </inkml:definitions>
  <inkml:trace contextRef="#ctx0" brushRef="#br0">0 1 24575,'7'0'0,"9"0"0,2 7 0,-2 9 0,-3-6 0,-5-10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6.757"/>
    </inkml:context>
    <inkml:brush xml:id="br0">
      <inkml:brushProperty name="width" value="0.035" units="cm"/>
      <inkml:brushProperty name="height" value="0.035" units="cm"/>
      <inkml:brushProperty name="color" value="#E71224"/>
    </inkml:brush>
  </inkml:definitions>
  <inkml:trace contextRef="#ctx0" brushRef="#br0">1 195 24575,'14'0'0,"1"2"0,-1-1 0,1 2 0,-1 0 0,0 0 0,0 2 0,0 0 0,-1 0 0,0 1 0,0 1 0,24 15 0,45 29 0,115 52 0,-196-103 0,-1 0 0,1 1 0,-1-1 0,1 0 0,-1 0 0,1 1 0,-1-1 0,1 0 0,0 0 0,-1 0 0,1 0 0,-1 0 0,1 0 0,0 0 0,-1 0 0,1 0 0,-1 0 0,1 0 0,-1 0 0,1 0 0,0 0 0,-1 0 0,2-1 0,-2-11 0,-18-23 0,15 28 0,-8-10 0,0 1 0,0 0 0,-1 0 0,-19-17 0,11 12 0,15 15 10,0-1 0,0 1 0,1-1 0,0-1 0,0 1 0,0 0 0,1-1 0,0 0 0,1 0 0,0 0 0,-2-9 0,1-7-505,1 0 0,1-35 0,2 24-6331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8.128"/>
    </inkml:context>
    <inkml:brush xml:id="br0">
      <inkml:brushProperty name="width" value="0.035" units="cm"/>
      <inkml:brushProperty name="height" value="0.035" units="cm"/>
      <inkml:brushProperty name="color" value="#E71224"/>
    </inkml:brush>
  </inkml:definitions>
  <inkml:trace contextRef="#ctx0" brushRef="#br0">463 83 24575,'-7'0'0,"-9"-7"0,-9-2 0,-6 0 0,1-4 0,0-1 0,-3 2 0,-2 3 0,-2 4 0,-2 2 0,-1 1 0,0 2 0,-1 0 0,7 8 0,9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2.394"/>
    </inkml:context>
    <inkml:brush xml:id="br0">
      <inkml:brushProperty name="width" value="0.035" units="cm"/>
      <inkml:brushProperty name="height" value="0.035" units="cm"/>
      <inkml:brushProperty name="color" value="#E71224"/>
    </inkml:brush>
  </inkml:definitions>
  <inkml:trace contextRef="#ctx0" brushRef="#br0">1 0 24575,'7'0'0,"9"0"0,1 7 0,-1 9 0,-4 8 0,3 8 0,-2 4 0,-2 4 0,-3 1 0,-4 1 0,-1 0 0,5-7 0,1-2 0,-1-1 0,-2 1 0,-2 3 0,6-5 0,1-9-8191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3.930"/>
    </inkml:context>
    <inkml:brush xml:id="br0">
      <inkml:brushProperty name="width" value="0.035" units="cm"/>
      <inkml:brushProperty name="height" value="0.035" units="cm"/>
      <inkml:brushProperty name="color" value="#E71224"/>
    </inkml:brush>
  </inkml:definitions>
  <inkml:trace contextRef="#ctx0" brushRef="#br0">1 100 24575,'7'0'0,"8"0"0,10 0 0,6 0 0,6-7 0,3-3 0,1 1 0,8 2 0,2-5 0,13 0 0,17 2 0,14 2 0,12 3 0,2 2 0,-11 2 0,-16 1 0,-21-7 0,-21-1-8191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1.791"/>
    </inkml:context>
    <inkml:brush xml:id="br0">
      <inkml:brushProperty name="width" value="0.035" units="cm"/>
      <inkml:brushProperty name="height" value="0.035" units="cm"/>
      <inkml:brushProperty name="color" value="#E71224"/>
    </inkml:brush>
  </inkml:definitions>
  <inkml:trace contextRef="#ctx0" brushRef="#br0">448 447 24575,'-9'0'0,"0"1"0,1 0 0,-1 1 0,1 0 0,-1 0 0,1 1 0,0 0 0,0 0 0,0 1 0,0 0 0,0 1 0,-9 7 0,-7 8 0,0 0 0,-23 27 0,35-34 0,-20 24 0,21-24 0,0 0 0,-16 13 0,27-25 0,0-1 0,0 0 0,0 0 0,0 0 0,0 1 0,0-1 0,0 0 0,0 0 0,0 0 0,-1 0 0,1 1 0,0-1 0,0 0 0,0 0 0,0 0 0,0 0 0,-1 0 0,1 1 0,0-1 0,0 0 0,0 0 0,-1 0 0,1 0 0,0 0 0,0 0 0,0 0 0,-1 0 0,1 0 0,0 0 0,0 0 0,0 0 0,-1 0 0,1 0 0,0 0 0,0 0 0,0 0 0,-1 0 0,1 0 0,0 0 0,0 0 0,0 0 0,-1 0 0,1 0 0,0 0 0,0-1 0,0 1 0,0 0 0,-1 0 0,1 0 0,0 0 0,0-1 0,3-14 0,16-26 0,-17 37 0,39-79 0,3 3 0,97-132 0,-92 137 0,8-9 0,-51 75 0,2 1 0,-1 0 0,1 0 0,0 0 0,1 1 0,16-10 0,-20 14 0,1 0 0,0 0 0,0 1 0,0-1 0,1 2 0,-1-1 0,1 1 0,-1 0 0,1 0 0,-1 0 0,1 1 0,-1 0 0,13 2 0,-9 0 0,1 1 0,-1 0 0,0 0 0,-1 1 0,1 0 0,-1 1 0,1 0 0,8 7 0,-2 0 0,0 1 0,-1 0 0,-1 1 0,0 0 0,-1 1 0,-1 1 0,0 0 0,17 31 0,-25-39 0,-1-1 0,1 1 0,-1 0 0,-1 0 0,0 0 0,0 0 0,0 0 0,-1 0 0,0 1 0,-1-1 0,0 13 0,-1-16 0,0-1 0,0 0 0,0 0 0,0 0 0,-1 0 0,0 0 0,0 0 0,0 0 0,0 0 0,-1-1 0,1 1 0,-1-1 0,0 1 0,0-1 0,0 0 0,-1 0 0,1-1 0,0 1 0,-1-1 0,0 0 0,0 0 0,0 0 0,-6 2 0,-28 9 0,0-2 0,0-2 0,-56 7 0,55-10 0,35-6 0,-1 1 0,1-1 0,0 1 0,-1 0 0,1 1 0,0-1 0,0 1 0,0 0 0,0 0 0,-5 3 0,9-4 0,0-1 0,0 1 0,-1-1 0,1 1 0,0-1 0,0 1 0,0-1 0,0 1 0,0-1 0,1 1 0,-1-1 0,0 1 0,0-1 0,0 1 0,0-1 0,0 1 0,1-1 0,-1 1 0,0-1 0,0 1 0,1-1 0,-1 0 0,0 1 0,1-1 0,-1 0 0,1 1 0,-1-1 0,0 0 0,1 1 0,-1-1 0,1 0 0,-1 0 0,1 1 0,-1-1 0,1 0 0,-1 0 0,1 0 0,-1 0 0,1 0 0,0 0 0,27 12 0,-25-11 0,246 98 0,-236-94 0,0 1 0,-1 1 0,1 0 0,-1 0 0,-1 2 0,0-1 0,0 1 0,0 1 0,12 14 0,-19-19 0,0 0 0,-1 0 0,0 0 0,0 0 0,0 0 0,0 0 0,-1 1 0,0 0 0,0-1 0,-1 1 0,1 0 0,-1 0 0,-1 0 0,1-1 0,-1 1 0,0 0 0,0 0 0,0 0 0,-1 0 0,0 0 0,0 0 0,-1 0 0,0-1 0,-3 9 0,1-8 0,1 0 0,-1-1 0,0 1 0,-1-1 0,1 0 0,-1 0 0,0 0 0,0-1 0,-1 0 0,1 0 0,-1 0 0,0-1 0,0 0 0,0 0 0,-1 0 0,-9 2 0,-6 2 0,0-2 0,0 0 0,-39 2 0,-258-5 0,170-5 0,85 3 0,28 2 0,0-2 0,0-2 0,0-1 0,-49-11 0,69 7 81,16 6-121,0 1 0,0 0 0,0-1 0,0 1-1,1-1 1,-1 1 0,0 0 0,0-1 0,0 1-1,0 0 1,1-1 0,-1 1 0,0 0 0,0 0 0,1-1-1,-1 1 1,0 0 0,0 0 0,1-1 0,-1 1 0,0 0-1,1 0 1,-1 0 0,0 0 0,1-1 0,-1 1 0,1 0-1,-1 0 1,0 0 0,1 0 0,-1 0 0,0 0-1,1 0 1,-1 0 0,1 0 0,23-5-6786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4.217"/>
    </inkml:context>
    <inkml:brush xml:id="br0">
      <inkml:brushProperty name="width" value="0.035" units="cm"/>
      <inkml:brushProperty name="height" value="0.035" units="cm"/>
      <inkml:brushProperty name="color" value="#E71224"/>
    </inkml:brush>
  </inkml:definitions>
  <inkml:trace contextRef="#ctx0" brushRef="#br0">58 168 24575,'46'1'0,"-1"1"0,0 3 0,0 2 0,0 1 0,60 21 0,-94-25 0,-1-1 0,2 0 0,-1-1 0,0 0 0,0-1 0,21 1 0,-29-3 0,-1 1 0,1 0 0,0-1 0,-1 1 0,1-1 0,-1 0 0,1 0 0,-1 0 0,0 0 0,1-1 0,-1 1 0,0-1 0,0 1 0,0-1 0,0 0 0,0 1 0,0-1 0,0 0 0,-1 0 0,1-1 0,-1 1 0,1 0 0,-1 0 0,0-1 0,0 1 0,0-1 0,0 1 0,-1-1 0,1 1 0,0-1 0,-1 0 0,0 1 0,0-1 0,0-3 0,1 1 0,-1 1 0,0-1 0,0 1 0,0 0 0,-1-1 0,0 1 0,1-1 0,-2 1 0,1 0 0,0 0 0,-1 0 0,0-1 0,0 1 0,0 1 0,0-1 0,-1 0 0,1 1 0,-1-1 0,0 1 0,0 0 0,0 0 0,-1 0 0,1 0 0,-6-3 0,-6-2 0,1 1 0,-2 0 0,1 2 0,-1 0 0,-20-4 0,12 2 0,-14-1 0,1 2 0,-2 1 0,1 2 0,0 2 0,-75 6 0,111-5 0,-1 0 0,0 1 0,0-1 0,1 1 0,-1 0 0,0-1 0,0 1 0,1 1 0,-1-1 0,1 0 0,-1 0 0,1 1 0,0 0 0,-1-1 0,1 1 0,0 0 0,0 0 0,-2 3 0,3-3 0,0 0 0,0 0 0,0 1 0,0-1 0,0 1 0,1-1 0,-1 1 0,1-1 0,0 1 0,-1-1 0,1 1 0,0-1 0,1 1 0,-1 0 0,0-1 0,1 1 0,-1-1 0,1 1 0,0-1 0,1 4 0,11 19 0,0-1 0,1-1 0,2 0 0,0-1 0,28 30 0,23 31 0,-42-49-341,2-1 0,1-1-1,34 30 1,-41-45-6485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011"/>
    </inkml:context>
    <inkml:brush xml:id="br0">
      <inkml:brushProperty name="width" value="0.035" units="cm"/>
      <inkml:brushProperty name="height" value="0.035" units="cm"/>
      <inkml:brushProperty name="color" value="#E71224"/>
    </inkml:brush>
  </inkml:definitions>
  <inkml:trace contextRef="#ctx0" brushRef="#br0">623 26 24575,'0'-1'0,"0"0"0,0 0 0,0 0 0,0 0 0,0 0 0,-1 0 0,1 0 0,0 1 0,0-1 0,-1 0 0,1 0 0,-1 0 0,1 0 0,-1 0 0,1 1 0,-1-1 0,1 0 0,-1 0 0,0 1 0,1-1 0,-1 0 0,0 1 0,1-1 0,-3 0 0,1 0 0,0 0 0,0 1 0,0-1 0,0 1 0,0-1 0,0 1 0,-1 0 0,1 0 0,0 0 0,-4 0 0,0 1 0,-1 1 0,1-1 0,0 1 0,0 0 0,0 0 0,-10 6 0,10-4 0,1 1 0,-1 0 0,1 0 0,0 0 0,0 1 0,1 0 0,0 0 0,0 0 0,0 0 0,1 1 0,-1-1 0,2 1 0,-1 0 0,1 0 0,0 0 0,0 0 0,0 8 0,-2 17 0,1 0 0,2 50 0,2-62 0,0 34 0,-4 113 0,1-148 0,-1-1 0,-1 1 0,0-1 0,-1 0 0,-1-1 0,-17 34 0,-3-7 0,-2-2 0,-2-1 0,-41 43 0,30-36 0,21-19 0,0 0 0,2 2 0,1 0 0,-15 41 0,-13 22 0,1-4-1365,30-69-5461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883"/>
    </inkml:context>
    <inkml:brush xml:id="br0">
      <inkml:brushProperty name="width" value="0.035" units="cm"/>
      <inkml:brushProperty name="height" value="0.035" units="cm"/>
      <inkml:brushProperty name="color" value="#E71224"/>
    </inkml:brush>
  </inkml:definitions>
  <inkml:trace contextRef="#ctx0" brushRef="#br0">811 0 24575,'0'2'0,"-1"0"0,1 0 0,0 1 0,-1-1 0,1 0 0,-1 0 0,0 0 0,1 0 0,-1 0 0,0 0 0,0 0 0,0-1 0,-2 3 0,-4 8 0,-291 483 0,101-174 0,161-261 0,-85 152 0,103-175 0,1 2 0,2 0 0,-18 74 0,9-34 0,17-62 0,1 1 0,1 0 0,-6 31 0,8-14-1365,2-3-5461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8.047"/>
    </inkml:context>
    <inkml:brush xml:id="br0">
      <inkml:brushProperty name="width" value="0.035" units="cm"/>
      <inkml:brushProperty name="height" value="0.035" units="cm"/>
      <inkml:brushProperty name="color" value="#E71224"/>
    </inkml:brush>
  </inkml:definitions>
  <inkml:trace contextRef="#ctx0" brushRef="#br0">0 2 24575,'166'-2'0,"183"5"0,-311 0 0,0 2 0,75 18 0,-110-22 4,0-1-1,0 1 1,0 0-1,0 1 1,0-1-1,0 0 1,0 1-1,0 0 1,0 0-1,-1-1 1,1 2 0,-1-1-1,1 0 1,-1 0-1,0 1 1,0-1-1,0 1 1,0 0-1,0 0 1,-1-1-1,1 1 1,-1 0-1,0 0 1,0 0-1,0 1 1,0-1-1,-1 0 1,1 0-1,-1 1 1,1-1-1,-1 0 1,0 0-1,-1 4 1,0 2-128,-1-1 0,0 1 1,0-1-1,-1 0 0,0 0 0,-1 0 1,0 0-1,0 0 0,0-1 0,-1 0 1,-8 10-1,-11 10-6702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0.629"/>
    </inkml:context>
    <inkml:brush xml:id="br0">
      <inkml:brushProperty name="width" value="0.035" units="cm"/>
      <inkml:brushProperty name="height" value="0.035" units="cm"/>
      <inkml:brushProperty name="color" value="#E71224"/>
    </inkml:brush>
  </inkml:definitions>
  <inkml:trace contextRef="#ctx0" brushRef="#br0">160 489 24575,'-1'-6'0,"1"-1"0,1 1 0,-1-1 0,1 0 0,0 1 0,0-1 0,1 1 0,0 0 0,0 0 0,4-7 0,-4 10 0,0 0 0,1 0 0,0 0 0,0 0 0,-1 0 0,2 0 0,-1 1 0,0 0 0,0-1 0,1 1 0,0 1 0,-1-1 0,1 0 0,0 1 0,0 0 0,-1 0 0,1 0 0,5-1 0,18-2 0,1 1 0,-1 1 0,1 1 0,0 2 0,-1 0 0,1 2 0,-1 1 0,0 1 0,49 17 0,-72-21 0,0 1 0,0-1 0,0 0 0,0 0 0,1 0 0,-1-1 0,0 0 0,1 1 0,-1-1 0,7-1 0,-10 0 0,1 0 0,0 1 0,-1-1 0,1 0 0,0 0 0,-1 0 0,1 0 0,-1 0 0,1 0 0,-1 0 0,0-1 0,1 1 0,-1-1 0,0 1 0,0 0 0,0-1 0,0 0 0,0 1 0,-1-1 0,1 0 0,0 1 0,-1-1 0,1 0 0,-1 0 0,1 0 0,-1-2 0,3-15 0,-1 0 0,0 0 0,-2 0 0,0-1 0,-1 1 0,-1 0 0,-1 0 0,-1 0 0,-1 0 0,0 0 0,-1 1 0,-1 0 0,-1 0 0,-16-27 0,21 40 0,-1 1 0,0 0 0,0-1 0,0 1 0,-1 1 0,1-1 0,-1 1 0,0 0 0,0 0 0,0 0 0,0 0 0,-1 1 0,1 0 0,-1 0 0,0 1 0,1-1 0,-1 1 0,0 0 0,0 1 0,1 0 0,-9 0 0,6 0 0,-1 1 0,1 0 0,0 1 0,0-1 0,0 2 0,0-1 0,0 1 0,1 0 0,-1 1 0,1-1 0,0 2 0,0-1 0,0 1 0,-10 9 0,-27 34 0,1 3 0,-66 105 0,23-30 0,77-115 0,1 1 0,1 0 0,0 0 0,0 0 0,2 1 0,-1 0 0,2 0 0,-4 15 0,6-20 0,1 1 0,1 0 0,-1-1 0,1 1 0,1 0 0,0-1 0,0 1 0,1 0 0,0-1 0,0 0 0,1 1 0,0-1 0,8 15 0,1-4 0,0-1 0,1 0 0,1-1 0,1-1 0,0 0 0,1-1 0,0 0 0,36 23 0,-43-33 8,0-1 0,0 0 0,1 0 0,-1-1 0,1 0 0,0 0 0,0-1 0,18 1 0,7-1-262,41-4-1,-40 0-673,-1 1-5898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2.744"/>
    </inkml:context>
    <inkml:brush xml:id="br0">
      <inkml:brushProperty name="width" value="0.035" units="cm"/>
      <inkml:brushProperty name="height" value="0.035" units="cm"/>
      <inkml:brushProperty name="color" value="#E71224"/>
    </inkml:brush>
  </inkml:definitions>
  <inkml:trace contextRef="#ctx0" brushRef="#br0">1 571 24575,'-1'-75'0,"4"-89"0,-2 152 0,1-1 0,1 1 0,1-1 0,-1 1 0,2 0 0,0 0 0,0 1 0,1-1 0,0 1 0,1 0 0,1 1 0,0 0 0,0 0 0,19-17 0,106-78 0,-123 99 0,-1 1 0,1 1 0,0-1 0,0 2 0,0-1 0,0 1 0,0 1 0,1 0 0,13-1 0,-17 2 0,1 1 0,-1 0 0,1 0 0,-1 0 0,1 1 0,-1 0 0,0 1 0,1-1 0,-1 2 0,0-1 0,0 1 0,0 0 0,12 7 0,1 5-117,1 0-299,-1 0 0,32 32 0,-36-28-6410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4.428"/>
    </inkml:context>
    <inkml:brush xml:id="br0">
      <inkml:brushProperty name="width" value="0.035" units="cm"/>
      <inkml:brushProperty name="height" value="0.035" units="cm"/>
      <inkml:brushProperty name="color" value="#E71224"/>
    </inkml:brush>
  </inkml:definitions>
  <inkml:trace contextRef="#ctx0" brushRef="#br0">76 0 24575,'-6'0'0,"-10"0"0,-2 7 0,2 10 0,5 8 0,3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ABE01-8AD2-744F-9651-CCC9DC857332}" type="datetimeFigureOut">
              <a:rPr lang="en-US" smtClean="0"/>
              <a:t>10/21/2025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575CF-62AD-8041-932F-56D977C8CDA1}" type="slidenum">
              <a:rPr lang="en-US" smtClean="0"/>
              <a:t>‹#›</a:t>
            </a:fld>
            <a:endParaRPr lang="en-US"/>
          </a:p>
        </p:txBody>
      </p:sp>
    </p:spTree>
    <p:extLst>
      <p:ext uri="{BB962C8B-B14F-4D97-AF65-F5344CB8AC3E}">
        <p14:creationId xmlns:p14="http://schemas.microsoft.com/office/powerpoint/2010/main" val="388640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7ec9a311a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7ec9a311a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78ebe7161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78ebe7161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78ebe71614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78ebe7161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78ebe71614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78ebe71614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78ebe71614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78ebe71614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378ebe71614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378ebe7161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8ebe7161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8ebe7161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479" name="Google Shape;479;p28: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98676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78ebe7161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78ebe7161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489ac4282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489ac4282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78ebe71614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78ebe71614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78ebe7161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78ebe7161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78ebe71614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78ebe7161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78ebe7161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78ebe7161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78ebe7161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78ebe7161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78ebe7161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78ebe7161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hyperlink" Target="https://www.youtube.com/@opengeospatial" TargetMode="External"/><Relationship Id="rId10" Type="http://schemas.openxmlformats.org/officeDocument/2006/relationships/image" Target="../media/image14.png"/><Relationship Id="rId4" Type="http://schemas.openxmlformats.org/officeDocument/2006/relationships/image" Target="../media/image10.svg"/><Relationship Id="rId9"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2">
    <p:bg>
      <p:bgPr>
        <a:solidFill>
          <a:srgbClr val="1A258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DD0F2-3B07-4CD9-C9D4-BD975901978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3024" y="0"/>
            <a:ext cx="18361023" cy="10287000"/>
          </a:xfrm>
          <a:prstGeom prst="rect">
            <a:avLst/>
          </a:prstGeom>
        </p:spPr>
      </p:pic>
      <p:sp>
        <p:nvSpPr>
          <p:cNvPr id="11" name="Rectangle 10">
            <a:extLst>
              <a:ext uri="{FF2B5EF4-FFF2-40B4-BE49-F238E27FC236}">
                <a16:creationId xmlns:a16="http://schemas.microsoft.com/office/drawing/2014/main" id="{19309EC5-8A84-9079-0A32-DD694DDB84E2}"/>
              </a:ext>
            </a:extLst>
          </p:cNvPr>
          <p:cNvSpPr/>
          <p:nvPr userDrawn="1"/>
        </p:nvSpPr>
        <p:spPr>
          <a:xfrm>
            <a:off x="762000" y="8343900"/>
            <a:ext cx="152400" cy="1219200"/>
          </a:xfrm>
          <a:prstGeom prst="rect">
            <a:avLst/>
          </a:prstGeom>
          <a:solidFill>
            <a:srgbClr val="D6E8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70D2371B-9266-15FA-FC2A-1708C7327F22}"/>
              </a:ext>
            </a:extLst>
          </p:cNvPr>
          <p:cNvSpPr>
            <a:spLocks noGrp="1"/>
          </p:cNvSpPr>
          <p:nvPr>
            <p:ph type="body" sz="quarter" idx="11" hasCustomPrompt="1"/>
          </p:nvPr>
        </p:nvSpPr>
        <p:spPr>
          <a:xfrm>
            <a:off x="781878" y="4229100"/>
            <a:ext cx="9525000" cy="2209800"/>
          </a:xfrm>
        </p:spPr>
        <p:txBody>
          <a:bodyPr anchor="ctr">
            <a:noAutofit/>
          </a:bodyPr>
          <a:lstStyle>
            <a:lvl1pPr marL="0" indent="0">
              <a:lnSpc>
                <a:spcPts val="7340"/>
              </a:lnSpc>
              <a:buNone/>
              <a:defRPr sz="7500" b="0" i="0">
                <a:solidFill>
                  <a:schemeClr val="bg1"/>
                </a:solidFill>
                <a:latin typeface="Aptos" panose="020B0004020202020204" pitchFamily="34" charset="0"/>
              </a:defRPr>
            </a:lvl1pPr>
          </a:lstStyle>
          <a:p>
            <a:pPr lvl="0"/>
            <a:r>
              <a:rPr lang="en-GB" dirty="0"/>
              <a:t>OPEN GEOSPATIAL CONSORTIUM</a:t>
            </a:r>
            <a:endParaRPr lang="en-US" dirty="0"/>
          </a:p>
        </p:txBody>
      </p:sp>
      <p:sp>
        <p:nvSpPr>
          <p:cNvPr id="10" name="Text Placeholder 6">
            <a:extLst>
              <a:ext uri="{FF2B5EF4-FFF2-40B4-BE49-F238E27FC236}">
                <a16:creationId xmlns:a16="http://schemas.microsoft.com/office/drawing/2014/main" id="{1BD5B0C9-DE43-2451-ECE2-D1E27B88CECC}"/>
              </a:ext>
            </a:extLst>
          </p:cNvPr>
          <p:cNvSpPr>
            <a:spLocks noGrp="1"/>
          </p:cNvSpPr>
          <p:nvPr>
            <p:ph type="body" sz="quarter" idx="12" hasCustomPrompt="1"/>
          </p:nvPr>
        </p:nvSpPr>
        <p:spPr>
          <a:xfrm>
            <a:off x="781878" y="3253711"/>
            <a:ext cx="4533901" cy="955104"/>
          </a:xfrm>
        </p:spPr>
        <p:txBody>
          <a:bodyPr anchor="t">
            <a:noAutofit/>
          </a:bodyPr>
          <a:lstStyle>
            <a:lvl1pPr marL="0" indent="0">
              <a:lnSpc>
                <a:spcPts val="7340"/>
              </a:lnSpc>
              <a:buNone/>
              <a:defRPr sz="13300" b="1" i="0">
                <a:solidFill>
                  <a:schemeClr val="bg1"/>
                </a:solidFill>
                <a:latin typeface="Aptos" panose="020B0004020202020204" pitchFamily="34" charset="0"/>
              </a:defRPr>
            </a:lvl1pPr>
          </a:lstStyle>
          <a:p>
            <a:pPr lvl="0"/>
            <a:r>
              <a:rPr lang="en-GB" dirty="0"/>
              <a:t>OGC</a:t>
            </a:r>
            <a:endParaRPr lang="en-US" dirty="0"/>
          </a:p>
        </p:txBody>
      </p:sp>
      <p:sp>
        <p:nvSpPr>
          <p:cNvPr id="2" name="Title 1">
            <a:extLst>
              <a:ext uri="{FF2B5EF4-FFF2-40B4-BE49-F238E27FC236}">
                <a16:creationId xmlns:a16="http://schemas.microsoft.com/office/drawing/2014/main" id="{68D9D9D9-ACF1-FDFC-9EA3-26D0F3C2214A}"/>
              </a:ext>
            </a:extLst>
          </p:cNvPr>
          <p:cNvSpPr>
            <a:spLocks noGrp="1"/>
          </p:cNvSpPr>
          <p:nvPr>
            <p:ph type="title" hasCustomPrompt="1"/>
          </p:nvPr>
        </p:nvSpPr>
        <p:spPr>
          <a:xfrm>
            <a:off x="990600" y="8479631"/>
            <a:ext cx="5486400" cy="947738"/>
          </a:xfrm>
        </p:spPr>
        <p:txBody>
          <a:bodyPr anchor="b"/>
          <a:lstStyle>
            <a:lvl1pPr algn="l">
              <a:lnSpc>
                <a:spcPts val="3700"/>
              </a:lnSpc>
              <a:defRPr sz="2500" b="0">
                <a:solidFill>
                  <a:schemeClr val="bg1"/>
                </a:solidFill>
              </a:defRPr>
            </a:lvl1pPr>
          </a:lstStyle>
          <a:p>
            <a:r>
              <a:rPr lang="en-US" dirty="0"/>
              <a:t>NAME OF PERSON</a:t>
            </a:r>
            <a:br>
              <a:rPr lang="en-US" dirty="0"/>
            </a:br>
            <a:r>
              <a:rPr lang="en-US" dirty="0"/>
              <a:t>YYYY/MM/DD</a:t>
            </a:r>
          </a:p>
        </p:txBody>
      </p:sp>
      <p:pic>
        <p:nvPicPr>
          <p:cNvPr id="3" name="Graphic 2">
            <a:extLst>
              <a:ext uri="{FF2B5EF4-FFF2-40B4-BE49-F238E27FC236}">
                <a16:creationId xmlns:a16="http://schemas.microsoft.com/office/drawing/2014/main" id="{ED6684FE-59EA-B16B-2A79-6A7F5F5A7A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6328" y="547189"/>
            <a:ext cx="1154872" cy="1154872"/>
          </a:xfrm>
          <a:prstGeom prst="rect">
            <a:avLst/>
          </a:prstGeom>
        </p:spPr>
      </p:pic>
    </p:spTree>
    <p:extLst>
      <p:ext uri="{BB962C8B-B14F-4D97-AF65-F5344CB8AC3E}">
        <p14:creationId xmlns:p14="http://schemas.microsoft.com/office/powerpoint/2010/main" val="19454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ulle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4324800-CFC8-4CF1-B297-52EC07618F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436436" y="9473536"/>
            <a:ext cx="622964" cy="622964"/>
          </a:xfrm>
          <a:prstGeom prst="rect">
            <a:avLst/>
          </a:prstGeom>
        </p:spPr>
      </p:pic>
      <p:sp>
        <p:nvSpPr>
          <p:cNvPr id="2" name="Text Placeholder 2">
            <a:extLst>
              <a:ext uri="{FF2B5EF4-FFF2-40B4-BE49-F238E27FC236}">
                <a16:creationId xmlns:a16="http://schemas.microsoft.com/office/drawing/2014/main" id="{50E63C18-4494-429D-C7BD-8F1E6789EF1E}"/>
              </a:ext>
            </a:extLst>
          </p:cNvPr>
          <p:cNvSpPr>
            <a:spLocks noGrp="1"/>
          </p:cNvSpPr>
          <p:nvPr>
            <p:ph type="body" idx="16"/>
          </p:nvPr>
        </p:nvSpPr>
        <p:spPr>
          <a:xfrm>
            <a:off x="838200" y="2322444"/>
            <a:ext cx="16598236" cy="6853503"/>
          </a:xfrm>
        </p:spPr>
        <p:txBody>
          <a:bodyPr anchor="t">
            <a:noAutofit/>
          </a:bodyPr>
          <a:lstStyle>
            <a:lvl1pPr marL="342900" indent="-342900">
              <a:buFont typeface="Arial" panose="020B0604020202020204" pitchFamily="34" charset="0"/>
              <a:buChar char="•"/>
              <a:defRPr sz="3000" b="0" i="0">
                <a:solidFill>
                  <a:schemeClr val="tx1"/>
                </a:solidFill>
                <a:latin typeface="Aptos" panose="020B0004020202020204" pitchFamily="34" charset="0"/>
              </a:defRPr>
            </a:lvl1pPr>
            <a:lvl2pPr marL="742950" indent="-285750">
              <a:buFont typeface="Arial" panose="020B0604020202020204" pitchFamily="34" charset="0"/>
              <a:buChar char="•"/>
              <a:defRPr sz="2800">
                <a:solidFill>
                  <a:schemeClr val="tx1"/>
                </a:solidFill>
              </a:defRPr>
            </a:lvl2pPr>
            <a:lvl3pPr marL="1200150" indent="-285750">
              <a:buFont typeface="Arial" panose="020B0604020202020204" pitchFamily="34" charset="0"/>
              <a:buChar char="•"/>
              <a:defRPr sz="2800">
                <a:solidFill>
                  <a:schemeClr val="tx1"/>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Title 1">
            <a:extLst>
              <a:ext uri="{FF2B5EF4-FFF2-40B4-BE49-F238E27FC236}">
                <a16:creationId xmlns:a16="http://schemas.microsoft.com/office/drawing/2014/main" id="{CC4D061A-9182-0E47-58BB-1394889710DD}"/>
              </a:ext>
            </a:extLst>
          </p:cNvPr>
          <p:cNvSpPr>
            <a:spLocks noGrp="1"/>
          </p:cNvSpPr>
          <p:nvPr>
            <p:ph type="title"/>
          </p:nvPr>
        </p:nvSpPr>
        <p:spPr>
          <a:xfrm>
            <a:off x="863080" y="555036"/>
            <a:ext cx="16573356" cy="916056"/>
          </a:xfrm>
        </p:spPr>
        <p:txBody>
          <a:bodyPr anchor="ctr"/>
          <a:lstStyle>
            <a:lvl1pPr>
              <a:lnSpc>
                <a:spcPts val="4100"/>
              </a:lnSpc>
              <a:defRPr sz="4200">
                <a:solidFill>
                  <a:srgbClr val="263BD3"/>
                </a:solidFill>
              </a:defRPr>
            </a:lvl1pPr>
          </a:lstStyle>
          <a:p>
            <a:endParaRPr lang="en-US" dirty="0"/>
          </a:p>
        </p:txBody>
      </p:sp>
      <p:sp>
        <p:nvSpPr>
          <p:cNvPr id="6" name="Rectangle 5">
            <a:extLst>
              <a:ext uri="{FF2B5EF4-FFF2-40B4-BE49-F238E27FC236}">
                <a16:creationId xmlns:a16="http://schemas.microsoft.com/office/drawing/2014/main" id="{BDB5ECD6-ECF9-90A5-110C-BF2E6CC263AA}"/>
              </a:ext>
            </a:extLst>
          </p:cNvPr>
          <p:cNvSpPr/>
          <p:nvPr userDrawn="1"/>
        </p:nvSpPr>
        <p:spPr>
          <a:xfrm rot="16200000">
            <a:off x="-178533" y="572374"/>
            <a:ext cx="1149261"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medium confidence">
            <a:extLst>
              <a:ext uri="{FF2B5EF4-FFF2-40B4-BE49-F238E27FC236}">
                <a16:creationId xmlns:a16="http://schemas.microsoft.com/office/drawing/2014/main" id="{C1AF7A7B-5F01-B0D5-6D4A-6D583D50D30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4578272" y="9334997"/>
            <a:ext cx="2858164" cy="79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794653"/>
      </p:ext>
    </p:extLst>
  </p:cSld>
  <p:clrMapOvr>
    <a:masterClrMapping/>
  </p:clrMapOvr>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
    <p:bg>
      <p:bgRef idx="1002">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75991E-3D80-1093-0B9E-40DD452E6206}"/>
              </a:ext>
            </a:extLst>
          </p:cNvPr>
          <p:cNvSpPr/>
          <p:nvPr userDrawn="1"/>
        </p:nvSpPr>
        <p:spPr>
          <a:xfrm>
            <a:off x="0" y="-30843"/>
            <a:ext cx="18288000" cy="10286999"/>
          </a:xfrm>
          <a:prstGeom prst="rect">
            <a:avLst/>
          </a:prstGeom>
          <a:gradFill flip="none" rotWithShape="1">
            <a:gsLst>
              <a:gs pos="8000">
                <a:srgbClr val="263BD3"/>
              </a:gs>
              <a:gs pos="80000">
                <a:srgbClr val="1A258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4B08F70-9A8A-1BA7-803F-99BBD0A32D84}"/>
              </a:ext>
            </a:extLst>
          </p:cNvPr>
          <p:cNvSpPr>
            <a:spLocks noGrp="1"/>
          </p:cNvSpPr>
          <p:nvPr>
            <p:ph type="title" hasCustomPrompt="1"/>
          </p:nvPr>
        </p:nvSpPr>
        <p:spPr>
          <a:xfrm>
            <a:off x="705169" y="5981700"/>
            <a:ext cx="10867292" cy="3301612"/>
          </a:xfrm>
        </p:spPr>
        <p:txBody>
          <a:bodyPr anchor="t"/>
          <a:lstStyle>
            <a:lvl1pPr algn="l">
              <a:lnSpc>
                <a:spcPts val="8420"/>
              </a:lnSpc>
              <a:defRPr sz="9800" b="0" i="0" cap="none">
                <a:solidFill>
                  <a:srgbClr val="FFFFFF"/>
                </a:solidFill>
                <a:latin typeface="Aptos" panose="020B0004020202020204" pitchFamily="34" charset="0"/>
              </a:defRPr>
            </a:lvl1pPr>
          </a:lstStyle>
          <a:p>
            <a:r>
              <a:rPr lang="en-US" dirty="0"/>
              <a:t>Main Subject Headline Click To Add Content</a:t>
            </a:r>
          </a:p>
        </p:txBody>
      </p:sp>
      <p:pic>
        <p:nvPicPr>
          <p:cNvPr id="9" name="Picture 8" descr="A green globe with blue and yellow lines&#10;&#10;Description automatically generated">
            <a:extLst>
              <a:ext uri="{FF2B5EF4-FFF2-40B4-BE49-F238E27FC236}">
                <a16:creationId xmlns:a16="http://schemas.microsoft.com/office/drawing/2014/main" id="{3ACEB540-D319-D15F-94E4-6EB8FA97CA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13672" y="3225248"/>
            <a:ext cx="11601450" cy="7061752"/>
          </a:xfrm>
          <a:prstGeom prst="rect">
            <a:avLst/>
          </a:prstGeom>
        </p:spPr>
      </p:pic>
      <p:pic>
        <p:nvPicPr>
          <p:cNvPr id="2" name="Graphic 1">
            <a:extLst>
              <a:ext uri="{FF2B5EF4-FFF2-40B4-BE49-F238E27FC236}">
                <a16:creationId xmlns:a16="http://schemas.microsoft.com/office/drawing/2014/main" id="{3DC18C82-B48C-86A4-AE95-988D03A9D1B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43736" y="482666"/>
            <a:ext cx="1010864" cy="1010864"/>
          </a:xfrm>
          <a:prstGeom prst="rect">
            <a:avLst/>
          </a:prstGeom>
        </p:spPr>
      </p:pic>
      <p:pic>
        <p:nvPicPr>
          <p:cNvPr id="4" name="Picture 3" descr="A logo for a company&#10;&#10;AI-generated content may be incorrect.">
            <a:extLst>
              <a:ext uri="{FF2B5EF4-FFF2-40B4-BE49-F238E27FC236}">
                <a16:creationId xmlns:a16="http://schemas.microsoft.com/office/drawing/2014/main" id="{65EDFFFD-3062-C0CA-A962-E1493002FC8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787653" y="548024"/>
            <a:ext cx="1519147" cy="1367232"/>
          </a:xfrm>
          <a:prstGeom prst="rect">
            <a:avLst/>
          </a:prstGeom>
        </p:spPr>
      </p:pic>
    </p:spTree>
    <p:extLst>
      <p:ext uri="{BB962C8B-B14F-4D97-AF65-F5344CB8AC3E}">
        <p14:creationId xmlns:p14="http://schemas.microsoft.com/office/powerpoint/2010/main" val="80022094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rgbClr val="E1F0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A0BC1B-E121-22F6-EA4F-315A21DADD34}"/>
              </a:ext>
            </a:extLst>
          </p:cNvPr>
          <p:cNvSpPr/>
          <p:nvPr userDrawn="1"/>
        </p:nvSpPr>
        <p:spPr>
          <a:xfrm>
            <a:off x="0" y="-4313"/>
            <a:ext cx="18266434" cy="10286999"/>
          </a:xfrm>
          <a:prstGeom prst="rect">
            <a:avLst/>
          </a:prstGeom>
          <a:gradFill>
            <a:gsLst>
              <a:gs pos="24000">
                <a:schemeClr val="bg1"/>
              </a:gs>
              <a:gs pos="100000">
                <a:srgbClr val="A3C3FF"/>
              </a:gs>
              <a:gs pos="77000">
                <a:srgbClr val="D3E4FF"/>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r>
              <a:rPr lang="en-GB"/>
              <a:t>OPEN GEOSPATIAL CONSORTIUM</a:t>
            </a:r>
            <a:endParaRPr lang="en-US" dirty="0"/>
          </a:p>
        </p:txBody>
      </p:sp>
      <p:sp>
        <p:nvSpPr>
          <p:cNvPr id="3" name="Rectangle 2">
            <a:extLst>
              <a:ext uri="{FF2B5EF4-FFF2-40B4-BE49-F238E27FC236}">
                <a16:creationId xmlns:a16="http://schemas.microsoft.com/office/drawing/2014/main" id="{7EF978E1-8A8E-5738-7509-37BA651F49E3}"/>
              </a:ext>
            </a:extLst>
          </p:cNvPr>
          <p:cNvSpPr/>
          <p:nvPr userDrawn="1"/>
        </p:nvSpPr>
        <p:spPr>
          <a:xfrm>
            <a:off x="17527150" y="8420100"/>
            <a:ext cx="739284" cy="1862584"/>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CBAD72-8B13-ACB0-75FF-44382C60299A}"/>
              </a:ext>
            </a:extLst>
          </p:cNvPr>
          <p:cNvSpPr/>
          <p:nvPr userDrawn="1"/>
        </p:nvSpPr>
        <p:spPr>
          <a:xfrm>
            <a:off x="21566" y="8420100"/>
            <a:ext cx="9122434" cy="1921892"/>
          </a:xfrm>
          <a:prstGeom prst="rect">
            <a:avLst/>
          </a:prstGeom>
          <a:solidFill>
            <a:srgbClr val="263B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F7C539DE-7351-F083-BA2A-B4218EFAE00D}"/>
              </a:ext>
            </a:extLst>
          </p:cNvPr>
          <p:cNvSpPr>
            <a:spLocks noGrp="1"/>
          </p:cNvSpPr>
          <p:nvPr>
            <p:ph type="body" sz="half" idx="2" hasCustomPrompt="1"/>
          </p:nvPr>
        </p:nvSpPr>
        <p:spPr>
          <a:xfrm>
            <a:off x="10348594" y="9076976"/>
            <a:ext cx="6186805" cy="548831"/>
          </a:xfrm>
        </p:spPr>
        <p:txBody>
          <a:bodyPr>
            <a:noAutofit/>
          </a:bodyPr>
          <a:lstStyle>
            <a:lvl1pPr marL="0" indent="0">
              <a:buNone/>
              <a:defRPr sz="2800" b="1" i="0">
                <a:solidFill>
                  <a:schemeClr val="accent1">
                    <a:lumMod val="50000"/>
                  </a:schemeClr>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https://metaverse-standards.org/</a:t>
            </a:r>
          </a:p>
        </p:txBody>
      </p:sp>
      <p:sp>
        <p:nvSpPr>
          <p:cNvPr id="6" name="Title 1">
            <a:extLst>
              <a:ext uri="{FF2B5EF4-FFF2-40B4-BE49-F238E27FC236}">
                <a16:creationId xmlns:a16="http://schemas.microsoft.com/office/drawing/2014/main" id="{E34B6E06-9D16-BF9D-CD4A-43497B2A63E1}"/>
              </a:ext>
            </a:extLst>
          </p:cNvPr>
          <p:cNvSpPr>
            <a:spLocks noGrp="1"/>
          </p:cNvSpPr>
          <p:nvPr>
            <p:ph type="title" hasCustomPrompt="1"/>
          </p:nvPr>
        </p:nvSpPr>
        <p:spPr>
          <a:xfrm>
            <a:off x="658314" y="3486090"/>
            <a:ext cx="7634039" cy="2495610"/>
          </a:xfrm>
        </p:spPr>
        <p:txBody>
          <a:bodyPr anchor="t"/>
          <a:lstStyle>
            <a:lvl1pPr algn="l">
              <a:lnSpc>
                <a:spcPts val="9900"/>
              </a:lnSpc>
              <a:defRPr sz="12300" b="0" i="0" cap="none">
                <a:solidFill>
                  <a:schemeClr val="accent1">
                    <a:lumMod val="75000"/>
                  </a:schemeClr>
                </a:solidFill>
                <a:latin typeface="Aptos Display" panose="020B0004020202020204" pitchFamily="34" charset="0"/>
              </a:defRPr>
            </a:lvl1pPr>
          </a:lstStyle>
          <a:p>
            <a:r>
              <a:rPr lang="en-US" dirty="0"/>
              <a:t>THANK</a:t>
            </a:r>
            <a:br>
              <a:rPr lang="en-US" dirty="0"/>
            </a:br>
            <a:r>
              <a:rPr lang="en-US" dirty="0"/>
              <a:t>YOU</a:t>
            </a:r>
          </a:p>
        </p:txBody>
      </p:sp>
      <p:pic>
        <p:nvPicPr>
          <p:cNvPr id="23" name="Graphic 22">
            <a:hlinkClick r:id="rId2"/>
            <a:extLst>
              <a:ext uri="{FF2B5EF4-FFF2-40B4-BE49-F238E27FC236}">
                <a16:creationId xmlns:a16="http://schemas.microsoft.com/office/drawing/2014/main" id="{5E80DEB9-7302-517D-D762-3B89B5331F4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63553" y="9115879"/>
            <a:ext cx="444357" cy="434969"/>
          </a:xfrm>
          <a:prstGeom prst="rect">
            <a:avLst/>
          </a:prstGeom>
        </p:spPr>
      </p:pic>
      <p:pic>
        <p:nvPicPr>
          <p:cNvPr id="25" name="Graphic 24">
            <a:hlinkClick r:id="rId5"/>
            <a:extLst>
              <a:ext uri="{FF2B5EF4-FFF2-40B4-BE49-F238E27FC236}">
                <a16:creationId xmlns:a16="http://schemas.microsoft.com/office/drawing/2014/main" id="{A4425F64-9AB7-B578-8507-9BE7A01DC9D0}"/>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2188" y="9132679"/>
            <a:ext cx="610165" cy="434969"/>
          </a:xfrm>
          <a:prstGeom prst="rect">
            <a:avLst/>
          </a:prstGeom>
        </p:spPr>
      </p:pic>
      <p:cxnSp>
        <p:nvCxnSpPr>
          <p:cNvPr id="27" name="Straight Connector 26">
            <a:extLst>
              <a:ext uri="{FF2B5EF4-FFF2-40B4-BE49-F238E27FC236}">
                <a16:creationId xmlns:a16="http://schemas.microsoft.com/office/drawing/2014/main" id="{AC3AF3DD-E3F8-963A-7CE5-12FE73E6470F}"/>
              </a:ext>
            </a:extLst>
          </p:cNvPr>
          <p:cNvCxnSpPr/>
          <p:nvPr userDrawn="1"/>
        </p:nvCxnSpPr>
        <p:spPr>
          <a:xfrm>
            <a:off x="7288658" y="9041162"/>
            <a:ext cx="0" cy="623548"/>
          </a:xfrm>
          <a:prstGeom prst="line">
            <a:avLst/>
          </a:prstGeom>
          <a:ln w="19050">
            <a:solidFill>
              <a:srgbClr val="7FAEFF"/>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B234AFB3-C66F-E10A-4295-C25CBF9E1409}"/>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5447" y="591482"/>
            <a:ext cx="1154872" cy="1154872"/>
          </a:xfrm>
          <a:prstGeom prst="rect">
            <a:avLst/>
          </a:prstGeom>
        </p:spPr>
      </p:pic>
      <p:sp>
        <p:nvSpPr>
          <p:cNvPr id="15" name="Picture Placeholder 14">
            <a:extLst>
              <a:ext uri="{FF2B5EF4-FFF2-40B4-BE49-F238E27FC236}">
                <a16:creationId xmlns:a16="http://schemas.microsoft.com/office/drawing/2014/main" id="{02987B79-8C56-226E-FF8F-C1A6BFA690F1}"/>
              </a:ext>
            </a:extLst>
          </p:cNvPr>
          <p:cNvSpPr>
            <a:spLocks noGrp="1"/>
          </p:cNvSpPr>
          <p:nvPr>
            <p:ph type="pic" sz="quarter" idx="10"/>
          </p:nvPr>
        </p:nvSpPr>
        <p:spPr>
          <a:xfrm>
            <a:off x="9144000" y="4763"/>
            <a:ext cx="8383588" cy="8415337"/>
          </a:xfrm>
          <a:solidFill>
            <a:schemeClr val="accent2">
              <a:lumMod val="50000"/>
            </a:schemeClr>
          </a:solidFill>
        </p:spPr>
        <p:txBody>
          <a:bodyPr/>
          <a:lstStyle/>
          <a:p>
            <a:r>
              <a:rPr lang="en-US"/>
              <a:t>Click icon to add picture</a:t>
            </a:r>
          </a:p>
        </p:txBody>
      </p:sp>
      <p:pic>
        <p:nvPicPr>
          <p:cNvPr id="4" name="Picture 3">
            <a:extLst>
              <a:ext uri="{FF2B5EF4-FFF2-40B4-BE49-F238E27FC236}">
                <a16:creationId xmlns:a16="http://schemas.microsoft.com/office/drawing/2014/main" id="{BF07DECD-7DA5-F57F-96E0-B3EF39640E98}"/>
              </a:ext>
            </a:extLst>
          </p:cNvPr>
          <p:cNvPicPr>
            <a:picLocks noChangeAspect="1"/>
          </p:cNvPicPr>
          <p:nvPr userDrawn="1"/>
        </p:nvPicPr>
        <p:blipFill>
          <a:blip r:embed="rId10"/>
          <a:stretch>
            <a:fillRect/>
          </a:stretch>
        </p:blipFill>
        <p:spPr>
          <a:xfrm>
            <a:off x="9829800" y="678437"/>
            <a:ext cx="4038600" cy="1121834"/>
          </a:xfrm>
          <a:prstGeom prst="rect">
            <a:avLst/>
          </a:prstGeom>
        </p:spPr>
      </p:pic>
      <p:sp>
        <p:nvSpPr>
          <p:cNvPr id="9" name="Text Placeholder 3">
            <a:extLst>
              <a:ext uri="{FF2B5EF4-FFF2-40B4-BE49-F238E27FC236}">
                <a16:creationId xmlns:a16="http://schemas.microsoft.com/office/drawing/2014/main" id="{47F433F3-91BD-D60C-6FFB-09D905AA1BC1}"/>
              </a:ext>
            </a:extLst>
          </p:cNvPr>
          <p:cNvSpPr>
            <a:spLocks noGrp="1"/>
          </p:cNvSpPr>
          <p:nvPr>
            <p:ph type="body" sz="half" idx="11" hasCustomPrompt="1"/>
          </p:nvPr>
        </p:nvSpPr>
        <p:spPr>
          <a:xfrm>
            <a:off x="897847" y="9258300"/>
            <a:ext cx="2593108" cy="548831"/>
          </a:xfrm>
        </p:spPr>
        <p:txBody>
          <a:bodyPr>
            <a:noAutofit/>
          </a:bodyPr>
          <a:lstStyle>
            <a:lvl1pPr marL="0" indent="0">
              <a:buNone/>
              <a:defRPr sz="2800" b="1" i="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www.ogc.org</a:t>
            </a:r>
            <a:endParaRPr lang="en-US" dirty="0"/>
          </a:p>
        </p:txBody>
      </p:sp>
      <p:pic>
        <p:nvPicPr>
          <p:cNvPr id="16" name="Picture 15">
            <a:extLst>
              <a:ext uri="{FF2B5EF4-FFF2-40B4-BE49-F238E27FC236}">
                <a16:creationId xmlns:a16="http://schemas.microsoft.com/office/drawing/2014/main" id="{1C648EDB-28A7-2D05-7914-33FACC8D6A32}"/>
              </a:ext>
            </a:extLst>
          </p:cNvPr>
          <p:cNvPicPr>
            <a:picLocks noChangeAspect="1"/>
          </p:cNvPicPr>
          <p:nvPr userDrawn="1"/>
        </p:nvPicPr>
        <p:blipFill>
          <a:blip r:embed="rId11"/>
          <a:stretch>
            <a:fillRect/>
          </a:stretch>
        </p:blipFill>
        <p:spPr>
          <a:xfrm>
            <a:off x="1889433" y="591482"/>
            <a:ext cx="4118013" cy="1203803"/>
          </a:xfrm>
          <a:prstGeom prst="rect">
            <a:avLst/>
          </a:prstGeom>
          <a:effectLst>
            <a:outerShdw blurRad="50800" dist="50800" dir="5400000" algn="ctr" rotWithShape="0">
              <a:schemeClr val="tx1">
                <a:lumMod val="65000"/>
                <a:lumOff val="35000"/>
              </a:schemeClr>
            </a:outerShdw>
          </a:effectLst>
        </p:spPr>
      </p:pic>
    </p:spTree>
    <p:extLst>
      <p:ext uri="{BB962C8B-B14F-4D97-AF65-F5344CB8AC3E}">
        <p14:creationId xmlns:p14="http://schemas.microsoft.com/office/powerpoint/2010/main" val="146983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E9B1-5ED8-483C-873E-B3627E56A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F3B9A-C173-43F5-8D80-8DDB5D1D90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35859A-B17C-4239-A73A-70E611DD11DB}"/>
              </a:ext>
            </a:extLst>
          </p:cNvPr>
          <p:cNvSpPr>
            <a:spLocks noGrp="1"/>
          </p:cNvSpPr>
          <p:nvPr>
            <p:ph type="dt" sz="half" idx="10"/>
          </p:nvPr>
        </p:nvSpPr>
        <p:spPr/>
        <p:txBody>
          <a:bodyPr/>
          <a:lstStyle/>
          <a:p>
            <a:fld id="{FE2BD30F-1118-423A-BB95-EFAA1C63692D}" type="datetimeFigureOut">
              <a:rPr lang="en-US" smtClean="0"/>
              <a:t>10/21/2025</a:t>
            </a:fld>
            <a:endParaRPr lang="en-US"/>
          </a:p>
        </p:txBody>
      </p:sp>
      <p:sp>
        <p:nvSpPr>
          <p:cNvPr id="5" name="Footer Placeholder 4">
            <a:extLst>
              <a:ext uri="{FF2B5EF4-FFF2-40B4-BE49-F238E27FC236}">
                <a16:creationId xmlns:a16="http://schemas.microsoft.com/office/drawing/2014/main" id="{E82FB09A-8100-4EB9-AEC7-3DFC4FE4BD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F97439-654D-4379-8DE5-57CC88449D2D}"/>
              </a:ext>
            </a:extLst>
          </p:cNvPr>
          <p:cNvSpPr>
            <a:spLocks noGrp="1"/>
          </p:cNvSpPr>
          <p:nvPr>
            <p:ph type="sldNum" sz="quarter" idx="12"/>
          </p:nvPr>
        </p:nvSpPr>
        <p:spPr>
          <a:xfrm>
            <a:off x="8958976" y="9726215"/>
            <a:ext cx="360676" cy="365485"/>
          </a:xfrm>
        </p:spPr>
        <p:txBody>
          <a:bodyPr/>
          <a:lstStyle/>
          <a:p>
            <a:fld id="{EE1FB035-EC42-4A63-AB3B-154AEC0DAC61}" type="slidenum">
              <a:rPr lang="en-US" smtClean="0"/>
              <a:t>‹#›</a:t>
            </a:fld>
            <a:endParaRPr lang="en-US"/>
          </a:p>
        </p:txBody>
      </p:sp>
    </p:spTree>
    <p:extLst>
      <p:ext uri="{BB962C8B-B14F-4D97-AF65-F5344CB8AC3E}">
        <p14:creationId xmlns:p14="http://schemas.microsoft.com/office/powerpoint/2010/main" val="3472428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623416" y="1489150"/>
            <a:ext cx="17041200" cy="4105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10400"/>
            </a:lvl1pPr>
            <a:lvl2pPr lvl="1" algn="ctr">
              <a:spcBef>
                <a:spcPts val="0"/>
              </a:spcBef>
              <a:spcAft>
                <a:spcPts val="0"/>
              </a:spcAft>
              <a:buSzPts val="5200"/>
              <a:buNone/>
              <a:defRPr sz="10400"/>
            </a:lvl2pPr>
            <a:lvl3pPr lvl="2" algn="ctr">
              <a:spcBef>
                <a:spcPts val="0"/>
              </a:spcBef>
              <a:spcAft>
                <a:spcPts val="0"/>
              </a:spcAft>
              <a:buSzPts val="5200"/>
              <a:buNone/>
              <a:defRPr sz="10400"/>
            </a:lvl3pPr>
            <a:lvl4pPr lvl="3" algn="ctr">
              <a:spcBef>
                <a:spcPts val="0"/>
              </a:spcBef>
              <a:spcAft>
                <a:spcPts val="0"/>
              </a:spcAft>
              <a:buSzPts val="5200"/>
              <a:buNone/>
              <a:defRPr sz="10400"/>
            </a:lvl4pPr>
            <a:lvl5pPr lvl="4" algn="ctr">
              <a:spcBef>
                <a:spcPts val="0"/>
              </a:spcBef>
              <a:spcAft>
                <a:spcPts val="0"/>
              </a:spcAft>
              <a:buSzPts val="5200"/>
              <a:buNone/>
              <a:defRPr sz="10400"/>
            </a:lvl5pPr>
            <a:lvl6pPr lvl="5" algn="ctr">
              <a:spcBef>
                <a:spcPts val="0"/>
              </a:spcBef>
              <a:spcAft>
                <a:spcPts val="0"/>
              </a:spcAft>
              <a:buSzPts val="5200"/>
              <a:buNone/>
              <a:defRPr sz="10400"/>
            </a:lvl6pPr>
            <a:lvl7pPr lvl="6" algn="ctr">
              <a:spcBef>
                <a:spcPts val="0"/>
              </a:spcBef>
              <a:spcAft>
                <a:spcPts val="0"/>
              </a:spcAft>
              <a:buSzPts val="5200"/>
              <a:buNone/>
              <a:defRPr sz="10400"/>
            </a:lvl7pPr>
            <a:lvl8pPr lvl="7" algn="ctr">
              <a:spcBef>
                <a:spcPts val="0"/>
              </a:spcBef>
              <a:spcAft>
                <a:spcPts val="0"/>
              </a:spcAft>
              <a:buSzPts val="5200"/>
              <a:buNone/>
              <a:defRPr sz="10400"/>
            </a:lvl8pPr>
            <a:lvl9pPr lvl="8" algn="ctr">
              <a:spcBef>
                <a:spcPts val="0"/>
              </a:spcBef>
              <a:spcAft>
                <a:spcPts val="0"/>
              </a:spcAft>
              <a:buSzPts val="5200"/>
              <a:buNone/>
              <a:defRPr sz="10400"/>
            </a:lvl9pPr>
          </a:lstStyle>
          <a:p>
            <a:endParaRPr/>
          </a:p>
        </p:txBody>
      </p:sp>
      <p:sp>
        <p:nvSpPr>
          <p:cNvPr id="14" name="Google Shape;14;p2"/>
          <p:cNvSpPr txBox="1">
            <a:spLocks noGrp="1"/>
          </p:cNvSpPr>
          <p:nvPr>
            <p:ph type="subTitle" idx="1"/>
          </p:nvPr>
        </p:nvSpPr>
        <p:spPr>
          <a:xfrm>
            <a:off x="623400" y="5668250"/>
            <a:ext cx="17041200" cy="15852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5600"/>
            </a:lvl1pPr>
            <a:lvl2pPr lvl="1" algn="ctr">
              <a:lnSpc>
                <a:spcPct val="100000"/>
              </a:lnSpc>
              <a:spcBef>
                <a:spcPts val="0"/>
              </a:spcBef>
              <a:spcAft>
                <a:spcPts val="0"/>
              </a:spcAft>
              <a:buSzPts val="2800"/>
              <a:buNone/>
              <a:defRPr sz="5600"/>
            </a:lvl2pPr>
            <a:lvl3pPr lvl="2" algn="ctr">
              <a:lnSpc>
                <a:spcPct val="100000"/>
              </a:lnSpc>
              <a:spcBef>
                <a:spcPts val="0"/>
              </a:spcBef>
              <a:spcAft>
                <a:spcPts val="0"/>
              </a:spcAft>
              <a:buSzPts val="2800"/>
              <a:buNone/>
              <a:defRPr sz="5600"/>
            </a:lvl3pPr>
            <a:lvl4pPr lvl="3" algn="ctr">
              <a:lnSpc>
                <a:spcPct val="100000"/>
              </a:lnSpc>
              <a:spcBef>
                <a:spcPts val="0"/>
              </a:spcBef>
              <a:spcAft>
                <a:spcPts val="0"/>
              </a:spcAft>
              <a:buSzPts val="2800"/>
              <a:buNone/>
              <a:defRPr sz="5600"/>
            </a:lvl4pPr>
            <a:lvl5pPr lvl="4" algn="ctr">
              <a:lnSpc>
                <a:spcPct val="100000"/>
              </a:lnSpc>
              <a:spcBef>
                <a:spcPts val="0"/>
              </a:spcBef>
              <a:spcAft>
                <a:spcPts val="0"/>
              </a:spcAft>
              <a:buSzPts val="2800"/>
              <a:buNone/>
              <a:defRPr sz="5600"/>
            </a:lvl5pPr>
            <a:lvl6pPr lvl="5" algn="ctr">
              <a:lnSpc>
                <a:spcPct val="100000"/>
              </a:lnSpc>
              <a:spcBef>
                <a:spcPts val="0"/>
              </a:spcBef>
              <a:spcAft>
                <a:spcPts val="0"/>
              </a:spcAft>
              <a:buSzPts val="2800"/>
              <a:buNone/>
              <a:defRPr sz="5600"/>
            </a:lvl6pPr>
            <a:lvl7pPr lvl="6" algn="ctr">
              <a:lnSpc>
                <a:spcPct val="100000"/>
              </a:lnSpc>
              <a:spcBef>
                <a:spcPts val="0"/>
              </a:spcBef>
              <a:spcAft>
                <a:spcPts val="0"/>
              </a:spcAft>
              <a:buSzPts val="2800"/>
              <a:buNone/>
              <a:defRPr sz="5600"/>
            </a:lvl7pPr>
            <a:lvl8pPr lvl="7" algn="ctr">
              <a:lnSpc>
                <a:spcPct val="100000"/>
              </a:lnSpc>
              <a:spcBef>
                <a:spcPts val="0"/>
              </a:spcBef>
              <a:spcAft>
                <a:spcPts val="0"/>
              </a:spcAft>
              <a:buSzPts val="2800"/>
              <a:buNone/>
              <a:defRPr sz="5600"/>
            </a:lvl8pPr>
            <a:lvl9pPr lvl="8" algn="ctr">
              <a:lnSpc>
                <a:spcPct val="100000"/>
              </a:lnSpc>
              <a:spcBef>
                <a:spcPts val="0"/>
              </a:spcBef>
              <a:spcAft>
                <a:spcPts val="0"/>
              </a:spcAft>
              <a:buSzPts val="2800"/>
              <a:buNone/>
              <a:defRPr sz="5600"/>
            </a:lvl9pPr>
          </a:lstStyle>
          <a:p>
            <a:endParaRPr/>
          </a:p>
        </p:txBody>
      </p:sp>
      <p:sp>
        <p:nvSpPr>
          <p:cNvPr id="15" name="Google Shape;15;p2"/>
          <p:cNvSpPr txBox="1">
            <a:spLocks noGrp="1"/>
          </p:cNvSpPr>
          <p:nvPr>
            <p:ph type="sldNum" idx="12"/>
          </p:nvPr>
        </p:nvSpPr>
        <p:spPr>
          <a:xfrm>
            <a:off x="16944916" y="9326434"/>
            <a:ext cx="1097400" cy="7872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599200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41732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ptos" panose="020B0004020202020204" pitchFamily="34" charset="0"/>
              </a:defRPr>
            </a:lvl1pPr>
          </a:lstStyle>
          <a:p>
            <a:fld id="{1D8BD707-D9CF-40AE-B4C6-C98DA3205C09}" type="datetimeFigureOut">
              <a:rPr lang="en-US" smtClean="0"/>
              <a:pPr/>
              <a:t>10/21/2025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Aptos" panose="020B00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ptos" panose="020B000402020202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700" r:id="rId2"/>
    <p:sldLayoutId id="2147483667" r:id="rId3"/>
    <p:sldLayoutId id="2147483671" r:id="rId4"/>
    <p:sldLayoutId id="2147483701" r:id="rId5"/>
    <p:sldLayoutId id="2147483702" r:id="rId6"/>
  </p:sldLayoutIdLst>
  <p:txStyles>
    <p:titleStyle>
      <a:lvl1pPr algn="l" defTabSz="914400" rtl="0" eaLnBrk="1" latinLnBrk="0" hangingPunct="1">
        <a:lnSpc>
          <a:spcPts val="14620"/>
        </a:lnSpc>
        <a:spcBef>
          <a:spcPct val="0"/>
        </a:spcBef>
        <a:buNone/>
        <a:defRPr sz="6600" b="0" i="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914400" indent="-45720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57300" indent="-342900" algn="l" defTabSz="914400" rtl="0" eaLnBrk="1" latinLnBrk="0" hangingPunct="1">
        <a:spcBef>
          <a:spcPct val="20000"/>
        </a:spcBef>
        <a:buFont typeface="Arial" panose="020B0604020202020204" pitchFamily="34" charset="0"/>
        <a:buChar char="•"/>
        <a:defRPr sz="24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7145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21717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docs.google.com/document/d/1cvo06rXlOpac5YHc0SvMhA1g4atF1XR7NwWRgiN-uOA/edit?tab=t.0#heading=h.t5ucvzx47o3n"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10.png"/><Relationship Id="rId26" Type="http://schemas.openxmlformats.org/officeDocument/2006/relationships/image" Target="../media/image350.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90.png"/><Relationship Id="rId7" Type="http://schemas.openxmlformats.org/officeDocument/2006/relationships/customXml" Target="../ink/ink3.xml"/><Relationship Id="rId12" Type="http://schemas.openxmlformats.org/officeDocument/2006/relationships/image" Target="../media/image28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43.png"/><Relationship Id="rId16" Type="http://schemas.openxmlformats.org/officeDocument/2006/relationships/image" Target="../media/image300.png"/><Relationship Id="rId20" Type="http://schemas.openxmlformats.org/officeDocument/2006/relationships/image" Target="../media/image320.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customXml" Target="../ink/ink5.xml"/><Relationship Id="rId24" Type="http://schemas.openxmlformats.org/officeDocument/2006/relationships/image" Target="../media/image340.png"/><Relationship Id="rId32" Type="http://schemas.openxmlformats.org/officeDocument/2006/relationships/image" Target="../media/image38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60.png"/><Relationship Id="rId10" Type="http://schemas.openxmlformats.org/officeDocument/2006/relationships/image" Target="../media/image27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40.png"/><Relationship Id="rId9" Type="http://schemas.openxmlformats.org/officeDocument/2006/relationships/customXml" Target="../ink/ink4.xml"/><Relationship Id="rId14" Type="http://schemas.openxmlformats.org/officeDocument/2006/relationships/image" Target="../media/image290.png"/><Relationship Id="rId22" Type="http://schemas.openxmlformats.org/officeDocument/2006/relationships/image" Target="../media/image330.png"/><Relationship Id="rId27" Type="http://schemas.openxmlformats.org/officeDocument/2006/relationships/customXml" Target="../ink/ink13.xml"/><Relationship Id="rId30" Type="http://schemas.openxmlformats.org/officeDocument/2006/relationships/image" Target="../media/image370.png"/><Relationship Id="rId8" Type="http://schemas.openxmlformats.org/officeDocument/2006/relationships/image" Target="../media/image260.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hyperlink" Target="https://docs.google.com/document/d/1cvo06rXlOpac5YHc0SvMhA1g4atF1XR7NwWRgiN-uOA/edit?tab=t.0#heading=h.t5ucvzx47o3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www.ogc.org/" TargetMode="Externa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BA7BB-BFCF-80E7-2506-1EE9332E6C45}"/>
              </a:ext>
            </a:extLst>
          </p:cNvPr>
          <p:cNvSpPr>
            <a:spLocks noGrp="1"/>
          </p:cNvSpPr>
          <p:nvPr>
            <p:ph type="title"/>
          </p:nvPr>
        </p:nvSpPr>
        <p:spPr>
          <a:xfrm>
            <a:off x="990600" y="8496300"/>
            <a:ext cx="13030200" cy="947738"/>
          </a:xfrm>
        </p:spPr>
        <p:txBody>
          <a:bodyPr/>
          <a:lstStyle/>
          <a:p>
            <a:r>
              <a:rPr lang="en-US" dirty="0"/>
              <a:t>Steve Smyth</a:t>
            </a:r>
            <a:br>
              <a:rPr lang="en-US" dirty="0"/>
            </a:br>
            <a:r>
              <a:rPr lang="en-US" dirty="0" err="1"/>
              <a:t>GeoPose</a:t>
            </a:r>
            <a:r>
              <a:rPr lang="en-US" dirty="0"/>
              <a:t> Summit</a:t>
            </a:r>
            <a:br>
              <a:rPr lang="en-US" dirty="0"/>
            </a:br>
            <a:r>
              <a:rPr lang="en-US" dirty="0"/>
              <a:t>27 October 2025</a:t>
            </a:r>
          </a:p>
        </p:txBody>
      </p:sp>
      <p:sp>
        <p:nvSpPr>
          <p:cNvPr id="9" name="Text Placeholder 1">
            <a:extLst>
              <a:ext uri="{FF2B5EF4-FFF2-40B4-BE49-F238E27FC236}">
                <a16:creationId xmlns:a16="http://schemas.microsoft.com/office/drawing/2014/main" id="{FADEEFC8-FA9B-D02C-5254-F4E23F97E2A5}"/>
              </a:ext>
            </a:extLst>
          </p:cNvPr>
          <p:cNvSpPr>
            <a:spLocks noGrp="1"/>
          </p:cNvSpPr>
          <p:nvPr>
            <p:ph type="body" sz="quarter" idx="11"/>
          </p:nvPr>
        </p:nvSpPr>
        <p:spPr>
          <a:xfrm>
            <a:off x="762000" y="881062"/>
            <a:ext cx="15468600" cy="3200400"/>
          </a:xfrm>
        </p:spPr>
        <p:txBody>
          <a:bodyPr/>
          <a:lstStyle/>
          <a:p>
            <a:r>
              <a:rPr lang="en-US" sz="4800" dirty="0"/>
              <a:t>         </a:t>
            </a:r>
            <a:endParaRPr lang="en-US" sz="8000" dirty="0"/>
          </a:p>
          <a:p>
            <a:pPr algn="ctr"/>
            <a:r>
              <a:rPr lang="en-US" sz="5400" dirty="0" err="1"/>
              <a:t>GeoPose</a:t>
            </a:r>
            <a:r>
              <a:rPr lang="en-US" sz="5400" dirty="0"/>
              <a:t> 1.x</a:t>
            </a:r>
          </a:p>
        </p:txBody>
      </p:sp>
      <p:pic>
        <p:nvPicPr>
          <p:cNvPr id="3" name="Google Shape;88;p21" descr="A picture containing guitar&#10;&#10;Description automatically generated">
            <a:extLst>
              <a:ext uri="{FF2B5EF4-FFF2-40B4-BE49-F238E27FC236}">
                <a16:creationId xmlns:a16="http://schemas.microsoft.com/office/drawing/2014/main" id="{834668E0-518C-F33C-CB99-9FD45126FD43}"/>
              </a:ext>
            </a:extLst>
          </p:cNvPr>
          <p:cNvPicPr preferRelativeResize="0"/>
          <p:nvPr/>
        </p:nvPicPr>
        <p:blipFill rotWithShape="1">
          <a:blip r:embed="rId2">
            <a:alphaModFix/>
          </a:blip>
          <a:srcRect/>
          <a:stretch/>
        </p:blipFill>
        <p:spPr>
          <a:xfrm>
            <a:off x="7315200" y="5773886"/>
            <a:ext cx="11244943" cy="4513114"/>
          </a:xfrm>
          <a:prstGeom prst="rect">
            <a:avLst/>
          </a:prstGeom>
          <a:noFill/>
          <a:ln>
            <a:noFill/>
          </a:ln>
        </p:spPr>
      </p:pic>
      <p:pic>
        <p:nvPicPr>
          <p:cNvPr id="6" name="Picture 5">
            <a:extLst>
              <a:ext uri="{FF2B5EF4-FFF2-40B4-BE49-F238E27FC236}">
                <a16:creationId xmlns:a16="http://schemas.microsoft.com/office/drawing/2014/main" id="{0F354DB6-F979-D85A-AD83-3AAC8B33A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495300"/>
            <a:ext cx="4389121" cy="1219200"/>
          </a:xfrm>
          <a:prstGeom prst="rect">
            <a:avLst/>
          </a:prstGeom>
        </p:spPr>
      </p:pic>
    </p:spTree>
    <p:extLst>
      <p:ext uri="{BB962C8B-B14F-4D97-AF65-F5344CB8AC3E}">
        <p14:creationId xmlns:p14="http://schemas.microsoft.com/office/powerpoint/2010/main" val="3761786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ctrTitle"/>
          </p:nvPr>
        </p:nvSpPr>
        <p:spPr>
          <a:xfrm>
            <a:off x="927000" y="1489150"/>
            <a:ext cx="164466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Attention and Pose</a:t>
            </a:r>
            <a:endParaRPr>
              <a:latin typeface="Calibri"/>
              <a:ea typeface="Calibri"/>
              <a:cs typeface="Calibri"/>
              <a:sym typeface="Calibri"/>
            </a:endParaRPr>
          </a:p>
        </p:txBody>
      </p:sp>
      <p:sp>
        <p:nvSpPr>
          <p:cNvPr id="111" name="Google Shape;111;p20"/>
          <p:cNvSpPr txBox="1"/>
          <p:nvPr/>
        </p:nvSpPr>
        <p:spPr>
          <a:xfrm>
            <a:off x="927000" y="3200401"/>
            <a:ext cx="95610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Here, the Rabbit (Observer) is attending to the Dog (Subject) while the Lion (Observer) is attending to the Rabbit (Subject).  Some objects cannot pay attention (Tree) and some are </a:t>
            </a:r>
            <a:r>
              <a:rPr lang="en" sz="3800" i="1">
                <a:solidFill>
                  <a:schemeClr val="dk2"/>
                </a:solidFill>
                <a:latin typeface="Calibri"/>
                <a:ea typeface="Calibri"/>
                <a:cs typeface="Calibri"/>
                <a:sym typeface="Calibri"/>
              </a:rPr>
              <a:t>controlled</a:t>
            </a:r>
            <a:r>
              <a:rPr lang="en" sz="3800">
                <a:solidFill>
                  <a:schemeClr val="dk2"/>
                </a:solidFill>
                <a:latin typeface="Calibri"/>
                <a:ea typeface="Calibri"/>
                <a:cs typeface="Calibri"/>
                <a:sym typeface="Calibri"/>
              </a:rPr>
              <a:t> by an Observer (Car).</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Each Observer can fully attend to only one detected Subject at a time. Posed attention limits global awareness but we normally do not realise this effect of focus. </a:t>
            </a:r>
            <a:endParaRPr sz="4400">
              <a:solidFill>
                <a:schemeClr val="dk2"/>
              </a:solidFill>
              <a:latin typeface="Calibri"/>
              <a:ea typeface="Calibri"/>
              <a:cs typeface="Calibri"/>
              <a:sym typeface="Calibri"/>
            </a:endParaRPr>
          </a:p>
        </p:txBody>
      </p:sp>
      <p:pic>
        <p:nvPicPr>
          <p:cNvPr id="112" name="Google Shape;112;p20"/>
          <p:cNvPicPr preferRelativeResize="0"/>
          <p:nvPr/>
        </p:nvPicPr>
        <p:blipFill>
          <a:blip r:embed="rId3">
            <a:alphaModFix/>
          </a:blip>
          <a:stretch>
            <a:fillRect/>
          </a:stretch>
        </p:blipFill>
        <p:spPr>
          <a:xfrm>
            <a:off x="11524355" y="3200401"/>
            <a:ext cx="5849258" cy="59436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Translation-Orientation Model</a:t>
            </a:r>
            <a:endParaRPr>
              <a:latin typeface="Calibri"/>
              <a:ea typeface="Calibri"/>
              <a:cs typeface="Calibri"/>
              <a:sym typeface="Calibri"/>
            </a:endParaRPr>
          </a:p>
        </p:txBody>
      </p:sp>
      <p:pic>
        <p:nvPicPr>
          <p:cNvPr id="118" name="Google Shape;118;p21"/>
          <p:cNvPicPr preferRelativeResize="0"/>
          <p:nvPr/>
        </p:nvPicPr>
        <p:blipFill>
          <a:blip r:embed="rId3">
            <a:alphaModFix/>
          </a:blip>
          <a:stretch>
            <a:fillRect/>
          </a:stretch>
        </p:blipFill>
        <p:spPr>
          <a:xfrm>
            <a:off x="6904157" y="3200401"/>
            <a:ext cx="4095442" cy="5943602"/>
          </a:xfrm>
          <a:prstGeom prst="rect">
            <a:avLst/>
          </a:prstGeom>
          <a:noFill/>
          <a:ln>
            <a:noFill/>
          </a:ln>
        </p:spPr>
      </p:pic>
      <p:sp>
        <p:nvSpPr>
          <p:cNvPr id="119" name="Google Shape;119;p21"/>
          <p:cNvSpPr txBox="1"/>
          <p:nvPr/>
        </p:nvSpPr>
        <p:spPr>
          <a:xfrm>
            <a:off x="927000" y="3200150"/>
            <a:ext cx="5001600" cy="5943600"/>
          </a:xfrm>
          <a:prstGeom prst="rect">
            <a:avLst/>
          </a:prstGeom>
          <a:noFill/>
          <a:ln>
            <a:noFill/>
          </a:ln>
        </p:spPr>
        <p:txBody>
          <a:bodyPr spcFirstLastPara="1" wrap="square" lIns="182850" tIns="182850" rIns="182850" bIns="182850" anchor="t" anchorCtr="0">
            <a:noAutofit/>
          </a:bodyPr>
          <a:lstStyle/>
          <a:p>
            <a:pPr algn="just"/>
            <a:r>
              <a:rPr lang="en" sz="3800">
                <a:solidFill>
                  <a:schemeClr val="dk2"/>
                </a:solidFill>
                <a:latin typeface="Calibri"/>
                <a:ea typeface="Calibri"/>
                <a:cs typeface="Calibri"/>
                <a:sym typeface="Calibri"/>
              </a:rPr>
              <a:t>Pose is an abstraction of the concept of an Observer’s attention to a visually detected Subject. </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One way to express Pose is to start with a geometrical model.</a:t>
            </a:r>
            <a:endParaRPr sz="3800">
              <a:solidFill>
                <a:schemeClr val="dk2"/>
              </a:solidFill>
              <a:latin typeface="Calibri"/>
              <a:ea typeface="Calibri"/>
              <a:cs typeface="Calibri"/>
              <a:sym typeface="Calibri"/>
            </a:endParaRPr>
          </a:p>
        </p:txBody>
      </p:sp>
      <p:sp>
        <p:nvSpPr>
          <p:cNvPr id="120" name="Google Shape;120;p21"/>
          <p:cNvSpPr txBox="1"/>
          <p:nvPr/>
        </p:nvSpPr>
        <p:spPr>
          <a:xfrm>
            <a:off x="11839300" y="3200400"/>
            <a:ext cx="5534400" cy="5943600"/>
          </a:xfrm>
          <a:prstGeom prst="rect">
            <a:avLst/>
          </a:prstGeom>
          <a:noFill/>
          <a:ln>
            <a:noFill/>
          </a:ln>
        </p:spPr>
        <p:txBody>
          <a:bodyPr spcFirstLastPara="1" wrap="square" lIns="182850" tIns="182850" rIns="182850" bIns="182850" anchor="t" anchorCtr="0">
            <a:noAutofit/>
          </a:bodyPr>
          <a:lstStyle/>
          <a:p>
            <a:r>
              <a:rPr lang="en" sz="3600" u="sng">
                <a:solidFill>
                  <a:schemeClr val="dk2"/>
                </a:solidFill>
                <a:latin typeface="Calibri"/>
                <a:ea typeface="Calibri"/>
                <a:cs typeface="Calibri"/>
                <a:sym typeface="Calibri"/>
              </a:rPr>
              <a:t>Step 1</a:t>
            </a:r>
            <a:r>
              <a:rPr lang="en" sz="3600">
                <a:solidFill>
                  <a:schemeClr val="dk2"/>
                </a:solidFill>
                <a:latin typeface="Calibri"/>
                <a:ea typeface="Calibri"/>
                <a:cs typeface="Calibri"/>
                <a:sym typeface="Calibri"/>
              </a:rPr>
              <a:t>: </a:t>
            </a:r>
            <a:endParaRPr sz="3600">
              <a:solidFill>
                <a:schemeClr val="dk2"/>
              </a:solidFill>
              <a:latin typeface="Calibri"/>
              <a:ea typeface="Calibri"/>
              <a:cs typeface="Calibri"/>
              <a:sym typeface="Calibri"/>
            </a:endParaRPr>
          </a:p>
          <a:p>
            <a:pPr algn="just"/>
            <a:r>
              <a:rPr lang="en" sz="3600">
                <a:solidFill>
                  <a:schemeClr val="dk2"/>
                </a:solidFill>
                <a:latin typeface="Calibri"/>
                <a:ea typeface="Calibri"/>
                <a:cs typeface="Calibri"/>
                <a:sym typeface="Calibri"/>
              </a:rPr>
              <a:t>Transform the “centre of visual perception” to a external 3D coordinate system (Translation).</a:t>
            </a:r>
            <a:endParaRPr sz="3600">
              <a:solidFill>
                <a:schemeClr val="dk2"/>
              </a:solidFill>
              <a:latin typeface="Calibri"/>
              <a:ea typeface="Calibri"/>
              <a:cs typeface="Calibri"/>
              <a:sym typeface="Calibri"/>
            </a:endParaRPr>
          </a:p>
          <a:p>
            <a:endParaRPr sz="3600">
              <a:solidFill>
                <a:schemeClr val="dk2"/>
              </a:solidFill>
              <a:latin typeface="Calibri"/>
              <a:ea typeface="Calibri"/>
              <a:cs typeface="Calibri"/>
              <a:sym typeface="Calibri"/>
            </a:endParaRPr>
          </a:p>
          <a:p>
            <a:r>
              <a:rPr lang="en" sz="3600" u="sng">
                <a:solidFill>
                  <a:schemeClr val="dk2"/>
                </a:solidFill>
                <a:latin typeface="Calibri"/>
                <a:ea typeface="Calibri"/>
                <a:cs typeface="Calibri"/>
                <a:sym typeface="Calibri"/>
              </a:rPr>
              <a:t>Step 2</a:t>
            </a:r>
            <a:r>
              <a:rPr lang="en" sz="3600">
                <a:solidFill>
                  <a:schemeClr val="dk2"/>
                </a:solidFill>
                <a:latin typeface="Calibri"/>
                <a:ea typeface="Calibri"/>
                <a:cs typeface="Calibri"/>
                <a:sym typeface="Calibri"/>
              </a:rPr>
              <a:t>: </a:t>
            </a:r>
            <a:endParaRPr sz="3600">
              <a:solidFill>
                <a:schemeClr val="dk2"/>
              </a:solidFill>
              <a:latin typeface="Calibri"/>
              <a:ea typeface="Calibri"/>
              <a:cs typeface="Calibri"/>
              <a:sym typeface="Calibri"/>
            </a:endParaRPr>
          </a:p>
          <a:p>
            <a:pPr algn="just"/>
            <a:r>
              <a:rPr lang="en" sz="3600">
                <a:solidFill>
                  <a:schemeClr val="dk2"/>
                </a:solidFill>
                <a:latin typeface="Calibri"/>
                <a:ea typeface="Calibri"/>
                <a:cs typeface="Calibri"/>
                <a:sym typeface="Calibri"/>
              </a:rPr>
              <a:t>Orient the coordinate system to the direction of attention (Orientation).</a:t>
            </a:r>
            <a:endParaRPr sz="36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Adding Depth</a:t>
            </a:r>
            <a:endParaRPr>
              <a:latin typeface="Calibri"/>
              <a:ea typeface="Calibri"/>
              <a:cs typeface="Calibri"/>
              <a:sym typeface="Calibri"/>
            </a:endParaRPr>
          </a:p>
        </p:txBody>
      </p:sp>
      <p:pic>
        <p:nvPicPr>
          <p:cNvPr id="126" name="Google Shape;126;p22"/>
          <p:cNvPicPr preferRelativeResize="0"/>
          <p:nvPr/>
        </p:nvPicPr>
        <p:blipFill>
          <a:blip r:embed="rId3">
            <a:alphaModFix/>
          </a:blip>
          <a:stretch>
            <a:fillRect/>
          </a:stretch>
        </p:blipFill>
        <p:spPr>
          <a:xfrm>
            <a:off x="6904157" y="3200401"/>
            <a:ext cx="4095442" cy="5943602"/>
          </a:xfrm>
          <a:prstGeom prst="rect">
            <a:avLst/>
          </a:prstGeom>
          <a:noFill/>
          <a:ln>
            <a:noFill/>
          </a:ln>
        </p:spPr>
      </p:pic>
      <p:sp>
        <p:nvSpPr>
          <p:cNvPr id="127" name="Google Shape;127;p22"/>
          <p:cNvSpPr txBox="1"/>
          <p:nvPr/>
        </p:nvSpPr>
        <p:spPr>
          <a:xfrm>
            <a:off x="927000" y="2970300"/>
            <a:ext cx="5001600" cy="6173450"/>
          </a:xfrm>
          <a:prstGeom prst="rect">
            <a:avLst/>
          </a:prstGeom>
          <a:noFill/>
          <a:ln>
            <a:noFill/>
          </a:ln>
        </p:spPr>
        <p:txBody>
          <a:bodyPr spcFirstLastPara="1" wrap="square" lIns="182850" tIns="182850" rIns="182850" bIns="182850" anchor="t" anchorCtr="0">
            <a:noAutofit/>
          </a:bodyPr>
          <a:lstStyle/>
          <a:p>
            <a:pPr algn="just"/>
            <a:r>
              <a:rPr lang="en" sz="3800" dirty="0">
                <a:solidFill>
                  <a:schemeClr val="dk2"/>
                </a:solidFill>
                <a:latin typeface="Calibri"/>
                <a:ea typeface="Calibri"/>
                <a:cs typeface="Calibri"/>
                <a:sym typeface="Calibri"/>
              </a:rPr>
              <a:t>A Pose by itself, defines a ray somewhere along which a Subject of interest lies.  </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r>
              <a:rPr lang="en" sz="3800" dirty="0">
                <a:solidFill>
                  <a:schemeClr val="dk2"/>
                </a:solidFill>
                <a:latin typeface="Calibri"/>
                <a:ea typeface="Calibri"/>
                <a:cs typeface="Calibri"/>
                <a:sym typeface="Calibri"/>
              </a:rPr>
              <a:t>Adding the distance along the ray, from Observer to Subject, or Depth, gives the Position of the Subject,</a:t>
            </a:r>
            <a:endParaRPr sz="3800" dirty="0">
              <a:solidFill>
                <a:schemeClr val="dk2"/>
              </a:solidFill>
              <a:latin typeface="Calibri"/>
              <a:ea typeface="Calibri"/>
              <a:cs typeface="Calibri"/>
              <a:sym typeface="Calibri"/>
            </a:endParaRPr>
          </a:p>
        </p:txBody>
      </p:sp>
      <p:sp>
        <p:nvSpPr>
          <p:cNvPr id="128" name="Google Shape;128;p22"/>
          <p:cNvSpPr txBox="1"/>
          <p:nvPr/>
        </p:nvSpPr>
        <p:spPr>
          <a:xfrm>
            <a:off x="11839300" y="2970550"/>
            <a:ext cx="5534400" cy="6173450"/>
          </a:xfrm>
          <a:prstGeom prst="rect">
            <a:avLst/>
          </a:prstGeom>
          <a:noFill/>
          <a:ln>
            <a:noFill/>
          </a:ln>
        </p:spPr>
        <p:txBody>
          <a:bodyPr spcFirstLastPara="1" wrap="square" lIns="182850" tIns="182850" rIns="182850" bIns="182850" anchor="t" anchorCtr="0">
            <a:noAutofit/>
          </a:bodyPr>
          <a:lstStyle/>
          <a:p>
            <a:pPr algn="just"/>
            <a:r>
              <a:rPr lang="en" sz="3800" dirty="0">
                <a:solidFill>
                  <a:schemeClr val="dk2"/>
                </a:solidFill>
                <a:latin typeface="Calibri"/>
                <a:ea typeface="Calibri"/>
                <a:cs typeface="Calibri"/>
                <a:sym typeface="Calibri"/>
              </a:rPr>
              <a:t>(Optional) </a:t>
            </a:r>
            <a:r>
              <a:rPr lang="en" sz="3800" u="sng" dirty="0">
                <a:solidFill>
                  <a:schemeClr val="dk2"/>
                </a:solidFill>
                <a:latin typeface="Calibri"/>
                <a:ea typeface="Calibri"/>
                <a:cs typeface="Calibri"/>
                <a:sym typeface="Calibri"/>
              </a:rPr>
              <a:t>Step</a:t>
            </a:r>
            <a:r>
              <a:rPr lang="en" sz="3800" dirty="0">
                <a:solidFill>
                  <a:schemeClr val="dk2"/>
                </a:solidFill>
                <a:latin typeface="Calibri"/>
                <a:ea typeface="Calibri"/>
                <a:cs typeface="Calibri"/>
                <a:sym typeface="Calibri"/>
              </a:rPr>
              <a:t> 3:</a:t>
            </a:r>
            <a:endParaRPr sz="3800" dirty="0">
              <a:solidFill>
                <a:schemeClr val="dk2"/>
              </a:solidFill>
              <a:latin typeface="Calibri"/>
              <a:ea typeface="Calibri"/>
              <a:cs typeface="Calibri"/>
              <a:sym typeface="Calibri"/>
            </a:endParaRPr>
          </a:p>
          <a:p>
            <a:pPr algn="just"/>
            <a:r>
              <a:rPr lang="en" sz="3800" dirty="0">
                <a:solidFill>
                  <a:schemeClr val="dk2"/>
                </a:solidFill>
                <a:latin typeface="Calibri"/>
                <a:ea typeface="Calibri"/>
                <a:cs typeface="Calibri"/>
                <a:sym typeface="Calibri"/>
              </a:rPr>
              <a:t>Determine the distance along the direction of attention from the centre of visual perception to the Subject (Depth).</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r>
              <a:rPr lang="en" sz="3800" dirty="0">
                <a:solidFill>
                  <a:schemeClr val="dk2"/>
                </a:solidFill>
                <a:latin typeface="Calibri"/>
                <a:ea typeface="Calibri"/>
                <a:cs typeface="Calibri"/>
                <a:sym typeface="Calibri"/>
              </a:rPr>
              <a:t>This step requires extra information that is often unavailable, at least at first glance.</a:t>
            </a:r>
            <a:endParaRPr sz="3800" dirty="0">
              <a:solidFill>
                <a:schemeClr val="dk2"/>
              </a:solidFill>
              <a:latin typeface="Calibri"/>
              <a:ea typeface="Calibri"/>
              <a:cs typeface="Calibri"/>
              <a:sym typeface="Calibri"/>
            </a:endParaRPr>
          </a:p>
          <a:p>
            <a:endParaRPr sz="3600" dirty="0">
              <a:solidFill>
                <a:schemeClr val="dk2"/>
              </a:solidFill>
            </a:endParaRPr>
          </a:p>
          <a:p>
            <a:endParaRPr sz="3600" dirty="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Autofit/>
          </a:bodyPr>
          <a:lstStyle/>
          <a:p>
            <a:pPr>
              <a:buSzPts val="990"/>
            </a:pPr>
            <a:r>
              <a:rPr lang="en" sz="9960">
                <a:latin typeface="Calibri"/>
                <a:ea typeface="Calibri"/>
                <a:cs typeface="Calibri"/>
                <a:sym typeface="Calibri"/>
              </a:rPr>
              <a:t>Three Types of Pose</a:t>
            </a:r>
            <a:endParaRPr sz="9960">
              <a:latin typeface="Calibri"/>
              <a:ea typeface="Calibri"/>
              <a:cs typeface="Calibri"/>
              <a:sym typeface="Calibri"/>
            </a:endParaRPr>
          </a:p>
        </p:txBody>
      </p:sp>
      <p:sp>
        <p:nvSpPr>
          <p:cNvPr id="134" name="Google Shape;134;p23"/>
          <p:cNvSpPr txBox="1"/>
          <p:nvPr/>
        </p:nvSpPr>
        <p:spPr>
          <a:xfrm>
            <a:off x="5928600" y="3200400"/>
            <a:ext cx="11445000" cy="6801801"/>
          </a:xfrm>
          <a:prstGeom prst="rect">
            <a:avLst/>
          </a:prstGeom>
          <a:noFill/>
          <a:ln>
            <a:noFill/>
          </a:ln>
        </p:spPr>
        <p:txBody>
          <a:bodyPr spcFirstLastPara="1" wrap="square" lIns="182850" tIns="182850" rIns="182850" bIns="182850" anchor="t" anchorCtr="0">
            <a:spAutoFit/>
          </a:bodyPr>
          <a:lstStyle/>
          <a:p>
            <a:pPr algn="just"/>
            <a:r>
              <a:rPr lang="en" sz="3800" u="sng" dirty="0">
                <a:solidFill>
                  <a:schemeClr val="dk2"/>
                </a:solidFill>
                <a:latin typeface="Calibri"/>
                <a:ea typeface="Calibri"/>
                <a:cs typeface="Calibri"/>
                <a:sym typeface="Calibri"/>
              </a:rPr>
              <a:t>Observer Pose</a:t>
            </a:r>
            <a:r>
              <a:rPr lang="en" sz="3800" dirty="0">
                <a:solidFill>
                  <a:schemeClr val="dk2"/>
                </a:solidFill>
                <a:latin typeface="Calibri"/>
                <a:ea typeface="Calibri"/>
                <a:cs typeface="Calibri"/>
                <a:sym typeface="Calibri"/>
              </a:rPr>
              <a:t> - the position and orientation of an imaging sensor or animal visual perception system.</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r>
              <a:rPr lang="en" sz="3800" u="sng" dirty="0">
                <a:solidFill>
                  <a:schemeClr val="dk2"/>
                </a:solidFill>
                <a:latin typeface="Calibri"/>
                <a:ea typeface="Calibri"/>
                <a:cs typeface="Calibri"/>
                <a:sym typeface="Calibri"/>
              </a:rPr>
              <a:t>Subject Pose</a:t>
            </a:r>
            <a:r>
              <a:rPr lang="en" sz="3800" dirty="0">
                <a:solidFill>
                  <a:schemeClr val="dk2"/>
                </a:solidFill>
                <a:latin typeface="Calibri"/>
                <a:ea typeface="Calibri"/>
                <a:cs typeface="Calibri"/>
                <a:sym typeface="Calibri"/>
              </a:rPr>
              <a:t> - the orientation of a ray in the direction of a recognized viewed object (Subject) from the location of an Observer</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r>
              <a:rPr lang="en" sz="3800" u="sng" dirty="0">
                <a:solidFill>
                  <a:schemeClr val="dk2"/>
                </a:solidFill>
                <a:latin typeface="Calibri"/>
                <a:ea typeface="Calibri"/>
                <a:cs typeface="Calibri"/>
                <a:sym typeface="Calibri"/>
              </a:rPr>
              <a:t>Object Pose</a:t>
            </a:r>
            <a:r>
              <a:rPr lang="en" sz="3800" dirty="0">
                <a:solidFill>
                  <a:schemeClr val="dk2"/>
                </a:solidFill>
                <a:latin typeface="Calibri"/>
                <a:ea typeface="Calibri"/>
                <a:cs typeface="Calibri"/>
                <a:sym typeface="Calibri"/>
              </a:rPr>
              <a:t> - the position and orientation of an object. Not every semantic type has an orientation independent of an Observer. A tree, for example.</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p:txBody>
      </p:sp>
      <p:pic>
        <p:nvPicPr>
          <p:cNvPr id="135" name="Google Shape;135;p23"/>
          <p:cNvPicPr preferRelativeResize="0"/>
          <p:nvPr/>
        </p:nvPicPr>
        <p:blipFill>
          <a:blip r:embed="rId3">
            <a:alphaModFix/>
          </a:blip>
          <a:stretch>
            <a:fillRect/>
          </a:stretch>
        </p:blipFill>
        <p:spPr>
          <a:xfrm>
            <a:off x="927001" y="3233400"/>
            <a:ext cx="4057146" cy="591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4"/>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Observer Poses</a:t>
            </a:r>
            <a:endParaRPr>
              <a:latin typeface="Calibri"/>
              <a:ea typeface="Calibri"/>
              <a:cs typeface="Calibri"/>
              <a:sym typeface="Calibri"/>
            </a:endParaRPr>
          </a:p>
        </p:txBody>
      </p:sp>
      <p:pic>
        <p:nvPicPr>
          <p:cNvPr id="141" name="Google Shape;141;p24"/>
          <p:cNvPicPr preferRelativeResize="0"/>
          <p:nvPr/>
        </p:nvPicPr>
        <p:blipFill>
          <a:blip r:embed="rId3">
            <a:alphaModFix/>
          </a:blip>
          <a:stretch>
            <a:fillRect/>
          </a:stretch>
        </p:blipFill>
        <p:spPr>
          <a:xfrm>
            <a:off x="927000" y="3200400"/>
            <a:ext cx="5976640" cy="5943600"/>
          </a:xfrm>
          <a:prstGeom prst="rect">
            <a:avLst/>
          </a:prstGeom>
          <a:noFill/>
          <a:ln>
            <a:noFill/>
          </a:ln>
        </p:spPr>
      </p:pic>
      <p:sp>
        <p:nvSpPr>
          <p:cNvPr id="142" name="Google Shape;142;p24"/>
          <p:cNvSpPr txBox="1"/>
          <p:nvPr/>
        </p:nvSpPr>
        <p:spPr>
          <a:xfrm>
            <a:off x="7870800" y="3200400"/>
            <a:ext cx="95028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An Observer Pose is defined by the position of a visual system centre or an imaging sensor’s centre and the Orientation or direction of view.</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Observer Poses are independent of the environment. They </a:t>
            </a:r>
            <a:r>
              <a:rPr lang="en" sz="3800" u="sng">
                <a:solidFill>
                  <a:schemeClr val="dk2"/>
                </a:solidFill>
                <a:latin typeface="Calibri"/>
                <a:ea typeface="Calibri"/>
                <a:cs typeface="Calibri"/>
                <a:sym typeface="Calibri"/>
              </a:rPr>
              <a:t>do</a:t>
            </a:r>
            <a:r>
              <a:rPr lang="en" sz="3800">
                <a:solidFill>
                  <a:schemeClr val="dk2"/>
                </a:solidFill>
                <a:latin typeface="Calibri"/>
                <a:ea typeface="Calibri"/>
                <a:cs typeface="Calibri"/>
                <a:sym typeface="Calibri"/>
              </a:rPr>
              <a:t> require some natural orientation of the Observer. The ocean or a tree are examples that do not. They do not have an Observer Pose.</a:t>
            </a:r>
            <a:endParaRPr sz="3800">
              <a:solidFill>
                <a:schemeClr val="dk2"/>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Subject Poses</a:t>
            </a:r>
            <a:endParaRPr>
              <a:latin typeface="Calibri"/>
              <a:ea typeface="Calibri"/>
              <a:cs typeface="Calibri"/>
              <a:sym typeface="Calibri"/>
            </a:endParaRPr>
          </a:p>
        </p:txBody>
      </p:sp>
      <p:sp>
        <p:nvSpPr>
          <p:cNvPr id="148" name="Google Shape;148;p25"/>
          <p:cNvSpPr txBox="1"/>
          <p:nvPr/>
        </p:nvSpPr>
        <p:spPr>
          <a:xfrm>
            <a:off x="6866800" y="3200400"/>
            <a:ext cx="105066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A Subject Pose is defined by the position of a detected object with respect to a visual system’s Orientation or direction of view.</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In this scene, the centre of the visual system is in the Car and oriented toward the Boy. There are other detected objects in the scene (Bench, Bird, Tree…) that have the same centre but a different orientation. Those different orientations define a set of Subject Poses.</a:t>
            </a:r>
            <a:endParaRPr sz="3800">
              <a:solidFill>
                <a:schemeClr val="dk2"/>
              </a:solidFill>
              <a:latin typeface="Calibri"/>
              <a:ea typeface="Calibri"/>
              <a:cs typeface="Calibri"/>
              <a:sym typeface="Calibri"/>
            </a:endParaRPr>
          </a:p>
        </p:txBody>
      </p:sp>
      <p:pic>
        <p:nvPicPr>
          <p:cNvPr id="149" name="Google Shape;149;p25"/>
          <p:cNvPicPr preferRelativeResize="0"/>
          <p:nvPr/>
        </p:nvPicPr>
        <p:blipFill>
          <a:blip r:embed="rId3">
            <a:alphaModFix/>
          </a:blip>
          <a:stretch>
            <a:fillRect/>
          </a:stretch>
        </p:blipFill>
        <p:spPr>
          <a:xfrm>
            <a:off x="927000" y="3200401"/>
            <a:ext cx="5040924" cy="59435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(Detected) Object Poses</a:t>
            </a:r>
            <a:endParaRPr>
              <a:latin typeface="Calibri"/>
              <a:ea typeface="Calibri"/>
              <a:cs typeface="Calibri"/>
              <a:sym typeface="Calibri"/>
            </a:endParaRPr>
          </a:p>
        </p:txBody>
      </p:sp>
      <p:pic>
        <p:nvPicPr>
          <p:cNvPr id="155" name="Google Shape;155;p26"/>
          <p:cNvPicPr preferRelativeResize="0"/>
          <p:nvPr/>
        </p:nvPicPr>
        <p:blipFill>
          <a:blip r:embed="rId3">
            <a:alphaModFix/>
          </a:blip>
          <a:stretch>
            <a:fillRect/>
          </a:stretch>
        </p:blipFill>
        <p:spPr>
          <a:xfrm>
            <a:off x="927001" y="3216901"/>
            <a:ext cx="3041550" cy="5943602"/>
          </a:xfrm>
          <a:prstGeom prst="rect">
            <a:avLst/>
          </a:prstGeom>
          <a:noFill/>
          <a:ln>
            <a:noFill/>
          </a:ln>
        </p:spPr>
      </p:pic>
      <p:sp>
        <p:nvSpPr>
          <p:cNvPr id="156" name="Google Shape;156;p26"/>
          <p:cNvSpPr txBox="1"/>
          <p:nvPr/>
        </p:nvSpPr>
        <p:spPr>
          <a:xfrm>
            <a:off x="7064300" y="3216900"/>
            <a:ext cx="10309200" cy="6217026"/>
          </a:xfrm>
          <a:prstGeom prst="rect">
            <a:avLst/>
          </a:prstGeom>
          <a:noFill/>
          <a:ln>
            <a:noFill/>
          </a:ln>
        </p:spPr>
        <p:txBody>
          <a:bodyPr spcFirstLastPara="1" wrap="square" lIns="182850" tIns="182850" rIns="182850" bIns="182850" anchor="t" anchorCtr="0">
            <a:spAutoFit/>
          </a:bodyPr>
          <a:lstStyle/>
          <a:p>
            <a:pPr algn="just">
              <a:buClr>
                <a:schemeClr val="dk1"/>
              </a:buClr>
              <a:buSzPts val="1100"/>
            </a:pPr>
            <a:r>
              <a:rPr lang="en" sz="3800">
                <a:solidFill>
                  <a:schemeClr val="dk2"/>
                </a:solidFill>
                <a:latin typeface="Calibri"/>
                <a:ea typeface="Calibri"/>
                <a:cs typeface="Calibri"/>
                <a:sym typeface="Calibri"/>
              </a:rPr>
              <a:t>Objects have different semantic types when perceived by humans or detected by neural network models. Some semantic types have a natural structure that gives them both position and orientation - a natural or intrinsic Pose.</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If an Observer can detect the natural Pose of an object (left car) while the Observer has a view of the object (right car) as a Subject, the object will have two different Poses at the same time.</a:t>
            </a:r>
            <a:endParaRPr sz="3800">
              <a:solidFill>
                <a:schemeClr val="dk2"/>
              </a:solidFill>
              <a:latin typeface="Calibri"/>
              <a:ea typeface="Calibri"/>
              <a:cs typeface="Calibri"/>
              <a:sym typeface="Calibri"/>
            </a:endParaRPr>
          </a:p>
        </p:txBody>
      </p:sp>
      <p:pic>
        <p:nvPicPr>
          <p:cNvPr id="157" name="Google Shape;157;p26"/>
          <p:cNvPicPr preferRelativeResize="0"/>
          <p:nvPr/>
        </p:nvPicPr>
        <p:blipFill>
          <a:blip r:embed="rId4">
            <a:alphaModFix/>
          </a:blip>
          <a:stretch>
            <a:fillRect/>
          </a:stretch>
        </p:blipFill>
        <p:spPr>
          <a:xfrm>
            <a:off x="3968551" y="3216901"/>
            <a:ext cx="2681450" cy="59435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(Induced) Object Poses</a:t>
            </a:r>
            <a:endParaRPr>
              <a:latin typeface="Calibri"/>
              <a:ea typeface="Calibri"/>
              <a:cs typeface="Calibri"/>
              <a:sym typeface="Calibri"/>
            </a:endParaRPr>
          </a:p>
        </p:txBody>
      </p:sp>
      <p:pic>
        <p:nvPicPr>
          <p:cNvPr id="163" name="Google Shape;163;p27"/>
          <p:cNvPicPr preferRelativeResize="0"/>
          <p:nvPr/>
        </p:nvPicPr>
        <p:blipFill>
          <a:blip r:embed="rId3">
            <a:alphaModFix/>
          </a:blip>
          <a:stretch>
            <a:fillRect/>
          </a:stretch>
        </p:blipFill>
        <p:spPr>
          <a:xfrm>
            <a:off x="927000" y="3200401"/>
            <a:ext cx="3954436" cy="5943598"/>
          </a:xfrm>
          <a:prstGeom prst="rect">
            <a:avLst/>
          </a:prstGeom>
          <a:noFill/>
          <a:ln>
            <a:noFill/>
          </a:ln>
        </p:spPr>
      </p:pic>
      <p:sp>
        <p:nvSpPr>
          <p:cNvPr id="164" name="Google Shape;164;p27"/>
          <p:cNvSpPr txBox="1"/>
          <p:nvPr/>
        </p:nvSpPr>
        <p:spPr>
          <a:xfrm>
            <a:off x="5862750" y="3200401"/>
            <a:ext cx="115110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Some semantic types do </a:t>
            </a:r>
            <a:r>
              <a:rPr lang="en" sz="3800" u="sng">
                <a:solidFill>
                  <a:schemeClr val="dk2"/>
                </a:solidFill>
                <a:latin typeface="Calibri"/>
                <a:ea typeface="Calibri"/>
                <a:cs typeface="Calibri"/>
                <a:sym typeface="Calibri"/>
              </a:rPr>
              <a:t>not</a:t>
            </a:r>
            <a:r>
              <a:rPr lang="en" sz="3800">
                <a:solidFill>
                  <a:schemeClr val="dk2"/>
                </a:solidFill>
                <a:latin typeface="Calibri"/>
                <a:ea typeface="Calibri"/>
                <a:cs typeface="Calibri"/>
                <a:sym typeface="Calibri"/>
              </a:rPr>
              <a:t> have a natural structure that enables them to have a corresponding natural or intrinsic Pose. </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For example, a Tree or a Rock does not have a Pose. </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An Observer can </a:t>
            </a:r>
            <a:r>
              <a:rPr lang="en" sz="3800" i="1">
                <a:solidFill>
                  <a:schemeClr val="dk2"/>
                </a:solidFill>
                <a:latin typeface="Calibri"/>
                <a:ea typeface="Calibri"/>
                <a:cs typeface="Calibri"/>
                <a:sym typeface="Calibri"/>
              </a:rPr>
              <a:t>induce</a:t>
            </a:r>
            <a:r>
              <a:rPr lang="en" sz="3800">
                <a:solidFill>
                  <a:schemeClr val="dk2"/>
                </a:solidFill>
                <a:latin typeface="Calibri"/>
                <a:ea typeface="Calibri"/>
                <a:cs typeface="Calibri"/>
                <a:sym typeface="Calibri"/>
              </a:rPr>
              <a:t> an Orientation, based on the direction toward the observer. This induced Object Pose is only meaningful when the Observer position is also specified.</a:t>
            </a:r>
            <a:endParaRPr sz="3800">
              <a:solidFill>
                <a:schemeClr val="dk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8"/>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Representing a Pose</a:t>
            </a:r>
            <a:endParaRPr>
              <a:latin typeface="Calibri"/>
              <a:ea typeface="Calibri"/>
              <a:cs typeface="Calibri"/>
              <a:sym typeface="Calibri"/>
            </a:endParaRPr>
          </a:p>
        </p:txBody>
      </p:sp>
      <p:sp>
        <p:nvSpPr>
          <p:cNvPr id="170" name="Google Shape;170;p28"/>
          <p:cNvSpPr txBox="1"/>
          <p:nvPr/>
        </p:nvSpPr>
        <p:spPr>
          <a:xfrm>
            <a:off x="6101050" y="2970551"/>
            <a:ext cx="11272800" cy="5632251"/>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Poses have an origin and a direction. You can represent a Pose as a unit vector in a 3D (Euclidean) space. </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In practice, a Pose may have additional properties:</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The type of Pose - Observer, Subject, or Object.</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One or more depths.</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An associated uncertainty.</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A time.</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An identifier.</a:t>
            </a:r>
            <a:endParaRPr sz="3800">
              <a:solidFill>
                <a:schemeClr val="dk2"/>
              </a:solidFill>
              <a:latin typeface="Calibri"/>
              <a:ea typeface="Calibri"/>
              <a:cs typeface="Calibri"/>
              <a:sym typeface="Calibri"/>
            </a:endParaRPr>
          </a:p>
        </p:txBody>
      </p:sp>
      <p:pic>
        <p:nvPicPr>
          <p:cNvPr id="171" name="Google Shape;171;p28"/>
          <p:cNvPicPr preferRelativeResize="0"/>
          <p:nvPr/>
        </p:nvPicPr>
        <p:blipFill>
          <a:blip r:embed="rId3">
            <a:alphaModFix/>
          </a:blip>
          <a:stretch>
            <a:fillRect/>
          </a:stretch>
        </p:blipFill>
        <p:spPr>
          <a:xfrm>
            <a:off x="1717050" y="3923900"/>
            <a:ext cx="3590600" cy="360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txBox="1"/>
          <p:nvPr/>
        </p:nvSpPr>
        <p:spPr>
          <a:xfrm>
            <a:off x="927000" y="3133850"/>
            <a:ext cx="16446600" cy="6463247"/>
          </a:xfrm>
          <a:prstGeom prst="rect">
            <a:avLst/>
          </a:prstGeom>
          <a:noFill/>
          <a:ln>
            <a:noFill/>
          </a:ln>
        </p:spPr>
        <p:txBody>
          <a:bodyPr spcFirstLastPara="1" wrap="square" lIns="182850" tIns="182850" rIns="182850" bIns="182850" anchor="t" anchorCtr="0">
            <a:spAutoFit/>
          </a:bodyPr>
          <a:lstStyle/>
          <a:p>
            <a:pPr algn="just"/>
            <a:r>
              <a:rPr lang="en" sz="3600">
                <a:solidFill>
                  <a:schemeClr val="dk2"/>
                </a:solidFill>
                <a:latin typeface="Calibri"/>
                <a:ea typeface="Calibri"/>
                <a:cs typeface="Calibri"/>
                <a:sym typeface="Calibri"/>
              </a:rPr>
              <a:t>There is a wide range of applications. Most automate attention-intensive monitoring of human activities. The final presentation in this series covers applications that fall within the domain of artificial perception:</a:t>
            </a:r>
            <a:endParaRPr sz="3600">
              <a:solidFill>
                <a:schemeClr val="dk2"/>
              </a:solidFill>
              <a:latin typeface="Calibri"/>
              <a:ea typeface="Calibri"/>
              <a:cs typeface="Calibri"/>
              <a:sym typeface="Calibri"/>
            </a:endParaRPr>
          </a:p>
          <a:p>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Surveillance, Reconnaissance, and Navigation</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Collision Avoidance and Threat Prediction</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Crop Inspection</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Autonomous Vehicles</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Environmental Inventory and Monitoring</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Tracking</a:t>
            </a:r>
            <a:endParaRPr sz="3600">
              <a:solidFill>
                <a:schemeClr val="dk2"/>
              </a:solidFill>
              <a:latin typeface="Calibri"/>
              <a:ea typeface="Calibri"/>
              <a:cs typeface="Calibri"/>
              <a:sym typeface="Calibri"/>
            </a:endParaRPr>
          </a:p>
          <a:p>
            <a:pPr marL="914400" indent="-685800">
              <a:buClr>
                <a:schemeClr val="dk2"/>
              </a:buClr>
              <a:buSzPts val="1800"/>
              <a:buFont typeface="Calibri"/>
              <a:buChar char="●"/>
            </a:pPr>
            <a:r>
              <a:rPr lang="en" sz="3600">
                <a:solidFill>
                  <a:schemeClr val="dk2"/>
                </a:solidFill>
                <a:latin typeface="Calibri"/>
                <a:ea typeface="Calibri"/>
                <a:cs typeface="Calibri"/>
                <a:sym typeface="Calibri"/>
              </a:rPr>
              <a:t>Privacy Protection - Avatar Substitution</a:t>
            </a:r>
            <a:endParaRPr sz="3600">
              <a:solidFill>
                <a:schemeClr val="dk2"/>
              </a:solidFill>
              <a:latin typeface="Calibri"/>
              <a:ea typeface="Calibri"/>
              <a:cs typeface="Calibri"/>
              <a:sym typeface="Calibri"/>
            </a:endParaRPr>
          </a:p>
        </p:txBody>
      </p:sp>
      <p:pic>
        <p:nvPicPr>
          <p:cNvPr id="177" name="Google Shape;177;p29"/>
          <p:cNvPicPr preferRelativeResize="0"/>
          <p:nvPr/>
        </p:nvPicPr>
        <p:blipFill>
          <a:blip r:embed="rId3">
            <a:alphaModFix/>
          </a:blip>
          <a:stretch>
            <a:fillRect/>
          </a:stretch>
        </p:blipFill>
        <p:spPr>
          <a:xfrm>
            <a:off x="10618201" y="6607251"/>
            <a:ext cx="1959642" cy="1598450"/>
          </a:xfrm>
          <a:prstGeom prst="rect">
            <a:avLst/>
          </a:prstGeom>
          <a:noFill/>
          <a:ln>
            <a:noFill/>
          </a:ln>
        </p:spPr>
      </p:pic>
      <p:sp>
        <p:nvSpPr>
          <p:cNvPr id="178" name="Google Shape;178;p29"/>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Using Poses</a:t>
            </a:r>
            <a:endParaRPr>
              <a:latin typeface="Calibri"/>
              <a:ea typeface="Calibri"/>
              <a:cs typeface="Calibri"/>
              <a:sym typeface="Calibri"/>
            </a:endParaRPr>
          </a:p>
        </p:txBody>
      </p:sp>
      <p:pic>
        <p:nvPicPr>
          <p:cNvPr id="179" name="Google Shape;179;p29"/>
          <p:cNvPicPr preferRelativeResize="0"/>
          <p:nvPr/>
        </p:nvPicPr>
        <p:blipFill>
          <a:blip r:embed="rId4">
            <a:alphaModFix/>
          </a:blip>
          <a:stretch>
            <a:fillRect/>
          </a:stretch>
        </p:blipFill>
        <p:spPr>
          <a:xfrm>
            <a:off x="14985401" y="4927851"/>
            <a:ext cx="1581702" cy="1595770"/>
          </a:xfrm>
          <a:prstGeom prst="rect">
            <a:avLst/>
          </a:prstGeom>
          <a:noFill/>
          <a:ln>
            <a:noFill/>
          </a:ln>
        </p:spPr>
      </p:pic>
      <p:pic>
        <p:nvPicPr>
          <p:cNvPr id="180" name="Google Shape;180;p29"/>
          <p:cNvPicPr preferRelativeResize="0"/>
          <p:nvPr/>
        </p:nvPicPr>
        <p:blipFill>
          <a:blip r:embed="rId5">
            <a:alphaModFix/>
          </a:blip>
          <a:stretch>
            <a:fillRect/>
          </a:stretch>
        </p:blipFill>
        <p:spPr>
          <a:xfrm>
            <a:off x="15511801" y="6607274"/>
            <a:ext cx="1794050" cy="2596300"/>
          </a:xfrm>
          <a:prstGeom prst="rect">
            <a:avLst/>
          </a:prstGeom>
          <a:noFill/>
          <a:ln>
            <a:noFill/>
          </a:ln>
        </p:spPr>
      </p:pic>
      <p:pic>
        <p:nvPicPr>
          <p:cNvPr id="181" name="Google Shape;181;p29"/>
          <p:cNvPicPr preferRelativeResize="0"/>
          <p:nvPr/>
        </p:nvPicPr>
        <p:blipFill>
          <a:blip r:embed="rId6">
            <a:alphaModFix/>
          </a:blip>
          <a:stretch>
            <a:fillRect/>
          </a:stretch>
        </p:blipFill>
        <p:spPr>
          <a:xfrm>
            <a:off x="12855102" y="5469601"/>
            <a:ext cx="1581700" cy="1598450"/>
          </a:xfrm>
          <a:prstGeom prst="rect">
            <a:avLst/>
          </a:prstGeom>
          <a:noFill/>
          <a:ln>
            <a:noFill/>
          </a:ln>
        </p:spPr>
      </p:pic>
      <p:pic>
        <p:nvPicPr>
          <p:cNvPr id="182" name="Google Shape;182;p29"/>
          <p:cNvPicPr preferRelativeResize="0"/>
          <p:nvPr/>
        </p:nvPicPr>
        <p:blipFill>
          <a:blip r:embed="rId7">
            <a:alphaModFix/>
          </a:blip>
          <a:stretch>
            <a:fillRect/>
          </a:stretch>
        </p:blipFill>
        <p:spPr>
          <a:xfrm>
            <a:off x="13096598" y="7457993"/>
            <a:ext cx="1581700" cy="14725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FEB3-5223-94D5-EE72-61046796C1E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2C1880C-599A-712B-F38F-267BDF836B84}"/>
              </a:ext>
            </a:extLst>
          </p:cNvPr>
          <p:cNvSpPr>
            <a:spLocks noGrp="1"/>
          </p:cNvSpPr>
          <p:nvPr>
            <p:ph type="title"/>
          </p:nvPr>
        </p:nvSpPr>
        <p:spPr>
          <a:xfrm>
            <a:off x="228600" y="274638"/>
            <a:ext cx="14782800" cy="1143000"/>
          </a:xfrm>
        </p:spPr>
        <p:txBody>
          <a:bodyPr anchor="ctr">
            <a:normAutofit fontScale="90000"/>
          </a:bodyPr>
          <a:lstStyle/>
          <a:p>
            <a:r>
              <a:rPr lang="en-US" sz="6900" dirty="0"/>
              <a:t>Components and a Slight Scope Expansion</a:t>
            </a:r>
          </a:p>
        </p:txBody>
      </p:sp>
      <p:graphicFrame>
        <p:nvGraphicFramePr>
          <p:cNvPr id="5" name="Text Placeholder 1">
            <a:extLst>
              <a:ext uri="{FF2B5EF4-FFF2-40B4-BE49-F238E27FC236}">
                <a16:creationId xmlns:a16="http://schemas.microsoft.com/office/drawing/2014/main" id="{5222B78D-526F-5D30-D501-719F21B5E769}"/>
              </a:ext>
            </a:extLst>
          </p:cNvPr>
          <p:cNvGraphicFramePr/>
          <p:nvPr>
            <p:extLst>
              <p:ext uri="{D42A27DB-BD31-4B8C-83A1-F6EECF244321}">
                <p14:modId xmlns:p14="http://schemas.microsoft.com/office/powerpoint/2010/main" val="4207409629"/>
              </p:ext>
            </p:extLst>
          </p:nvPr>
        </p:nvGraphicFramePr>
        <p:xfrm>
          <a:off x="457200" y="1608138"/>
          <a:ext cx="14173200" cy="652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4191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30C0D-E5D3-A31E-669A-9382F77E28B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25A426E-AFB6-BCEE-9A1D-61E6CA59C775}"/>
              </a:ext>
            </a:extLst>
          </p:cNvPr>
          <p:cNvSpPr>
            <a:spLocks noGrp="1"/>
          </p:cNvSpPr>
          <p:nvPr>
            <p:ph type="body" idx="16"/>
          </p:nvPr>
        </p:nvSpPr>
        <p:spPr>
          <a:xfrm>
            <a:off x="838200" y="1866900"/>
            <a:ext cx="16598236" cy="7309047"/>
          </a:xfrm>
        </p:spPr>
        <p:txBody>
          <a:bodyPr/>
          <a:lstStyle/>
          <a:p>
            <a:pPr marL="0" indent="0">
              <a:buNone/>
            </a:pPr>
            <a:r>
              <a:rPr lang="en-US" dirty="0"/>
              <a:t>We can separate the new things in </a:t>
            </a:r>
            <a:r>
              <a:rPr lang="en-US" dirty="0" err="1"/>
              <a:t>GeoPose</a:t>
            </a:r>
            <a:r>
              <a:rPr lang="en-US" dirty="0"/>
              <a:t> 1.x into four categories</a:t>
            </a:r>
          </a:p>
          <a:p>
            <a:pPr marL="0" indent="0">
              <a:buNone/>
            </a:pPr>
            <a:endParaRPr lang="en-US" dirty="0"/>
          </a:p>
          <a:p>
            <a:pPr marL="914400" lvl="1" indent="-514350">
              <a:buFont typeface="+mj-lt"/>
              <a:buAutoNum type="arabicPeriod"/>
            </a:pPr>
            <a:r>
              <a:rPr lang="en-US" dirty="0"/>
              <a:t>Standards formalities: separating concepts and implementations</a:t>
            </a:r>
          </a:p>
          <a:p>
            <a:pPr marL="914400" lvl="1" indent="-514350">
              <a:buFont typeface="+mj-lt"/>
              <a:buAutoNum type="arabicPeriod"/>
            </a:pPr>
            <a:r>
              <a:rPr lang="en-US" dirty="0"/>
              <a:t>Expanded scope</a:t>
            </a:r>
          </a:p>
          <a:p>
            <a:pPr marL="914400" lvl="1" indent="-514350">
              <a:buFont typeface="+mj-lt"/>
              <a:buAutoNum type="arabicPeriod"/>
            </a:pPr>
            <a:r>
              <a:rPr lang="en-US" dirty="0"/>
              <a:t>Attention to feedback and experience with v1.0</a:t>
            </a:r>
          </a:p>
          <a:p>
            <a:pPr marL="914400" lvl="1" indent="-514350">
              <a:buFont typeface="+mj-lt"/>
              <a:buAutoNum type="arabicPeriod"/>
            </a:pPr>
            <a:r>
              <a:rPr lang="en-US" dirty="0"/>
              <a:t>Supporting the VPS thread of machine perception</a:t>
            </a:r>
          </a:p>
          <a:p>
            <a:pPr marL="0" indent="0">
              <a:buNone/>
            </a:pPr>
            <a:endParaRPr lang="en-US" dirty="0"/>
          </a:p>
          <a:p>
            <a:pPr marL="0" indent="0">
              <a:buNone/>
            </a:pPr>
            <a:r>
              <a:rPr lang="en-US" dirty="0"/>
              <a:t>The first is not very interesting for implementers, so we will not spend time there.</a:t>
            </a:r>
          </a:p>
          <a:p>
            <a:pPr marL="0" indent="0">
              <a:buNone/>
            </a:pPr>
            <a:endParaRPr lang="en-US" dirty="0"/>
          </a:p>
          <a:p>
            <a:pPr marL="0" indent="0">
              <a:buNone/>
            </a:pPr>
            <a:r>
              <a:rPr lang="en-US" dirty="0"/>
              <a:t>The remaining three relate back to the human origin of pose and the value of tying a reference frame to an Earth coordinate system.</a:t>
            </a:r>
          </a:p>
          <a:p>
            <a:pPr marL="0" indent="0">
              <a:buNone/>
            </a:pPr>
            <a:endParaRPr lang="en-US" dirty="0"/>
          </a:p>
          <a:p>
            <a:pPr marL="0" indent="0">
              <a:buNone/>
            </a:pPr>
            <a:r>
              <a:rPr lang="en-US" dirty="0"/>
              <a:t>The updates are organized as work packages, mostly driven by use case requirements and application domains.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CA7EF7B8-7B35-9923-11D6-3C7BA21984B7}"/>
              </a:ext>
            </a:extLst>
          </p:cNvPr>
          <p:cNvSpPr>
            <a:spLocks noGrp="1"/>
          </p:cNvSpPr>
          <p:nvPr>
            <p:ph type="title"/>
          </p:nvPr>
        </p:nvSpPr>
        <p:spPr/>
        <p:txBody>
          <a:bodyPr/>
          <a:lstStyle/>
          <a:p>
            <a:r>
              <a:rPr lang="en-US" dirty="0"/>
              <a:t>Back to Now</a:t>
            </a:r>
          </a:p>
        </p:txBody>
      </p:sp>
    </p:spTree>
    <p:extLst>
      <p:ext uri="{BB962C8B-B14F-4D97-AF65-F5344CB8AC3E}">
        <p14:creationId xmlns:p14="http://schemas.microsoft.com/office/powerpoint/2010/main" val="268925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8"/>
          <p:cNvSpPr txBox="1">
            <a:spLocks noGrp="1"/>
          </p:cNvSpPr>
          <p:nvPr>
            <p:ph type="title"/>
          </p:nvPr>
        </p:nvSpPr>
        <p:spPr>
          <a:xfrm>
            <a:off x="1429719" y="204788"/>
            <a:ext cx="16401081" cy="1028700"/>
          </a:xfrm>
          <a:prstGeom prst="rect">
            <a:avLst/>
          </a:prstGeom>
          <a:noFill/>
          <a:ln>
            <a:noFill/>
          </a:ln>
        </p:spPr>
        <p:txBody>
          <a:bodyPr spcFirstLastPara="1" vert="horz" wrap="square" lIns="137138" tIns="68550" rIns="137138" bIns="68550" rtlCol="0" anchor="ctr" anchorCtr="0">
            <a:noAutofit/>
          </a:bodyPr>
          <a:lstStyle/>
          <a:p>
            <a:pPr>
              <a:lnSpc>
                <a:spcPct val="90000"/>
              </a:lnSpc>
              <a:buSzPts val="1400"/>
            </a:pPr>
            <a:r>
              <a:rPr lang="en-US" sz="5400" dirty="0"/>
              <a:t>OGC </a:t>
            </a:r>
            <a:r>
              <a:rPr lang="en-US" sz="5400" dirty="0" err="1"/>
              <a:t>GeoPose</a:t>
            </a:r>
            <a:r>
              <a:rPr lang="en-US" sz="5400" dirty="0"/>
              <a:t> 1.0 Standardization Targets</a:t>
            </a:r>
            <a:endParaRPr sz="5400" dirty="0"/>
          </a:p>
        </p:txBody>
      </p:sp>
      <p:sp>
        <p:nvSpPr>
          <p:cNvPr id="482" name="Google Shape;482;p28"/>
          <p:cNvSpPr txBox="1">
            <a:spLocks noGrp="1"/>
          </p:cNvSpPr>
          <p:nvPr>
            <p:ph type="body" idx="1"/>
          </p:nvPr>
        </p:nvSpPr>
        <p:spPr>
          <a:xfrm>
            <a:off x="361190" y="1127503"/>
            <a:ext cx="17926811" cy="8691080"/>
          </a:xfrm>
          <a:prstGeom prst="rect">
            <a:avLst/>
          </a:prstGeom>
          <a:noFill/>
          <a:ln>
            <a:noFill/>
          </a:ln>
        </p:spPr>
        <p:txBody>
          <a:bodyPr spcFirstLastPara="1" vert="horz" wrap="square" lIns="137138" tIns="68550" rIns="137138" bIns="68550" rtlCol="0" anchor="t" anchorCtr="0">
            <a:noAutofit/>
          </a:bodyPr>
          <a:lstStyle/>
          <a:p>
            <a:pPr marL="0" indent="0">
              <a:spcBef>
                <a:spcPts val="0"/>
              </a:spcBef>
              <a:buSzPts val="2400"/>
              <a:buNone/>
            </a:pPr>
            <a:endParaRPr lang="en-US" sz="3000" dirty="0"/>
          </a:p>
          <a:p>
            <a:pPr marL="350045" indent="-350045">
              <a:spcBef>
                <a:spcPts val="1800"/>
              </a:spcBef>
              <a:buSzPts val="2400"/>
              <a:buFont typeface="Arial"/>
              <a:buChar char="•"/>
            </a:pPr>
            <a:r>
              <a:rPr lang="en-US" sz="3000" dirty="0">
                <a:latin typeface="+mn-lt"/>
              </a:rPr>
              <a:t>The </a:t>
            </a:r>
            <a:r>
              <a:rPr lang="en-US" sz="3000" b="1" dirty="0">
                <a:latin typeface="+mn-lt"/>
              </a:rPr>
              <a:t>Basic-YPR </a:t>
            </a:r>
            <a:r>
              <a:rPr lang="en-US" sz="3000" dirty="0">
                <a:latin typeface="+mn-lt"/>
              </a:rPr>
              <a:t>and</a:t>
            </a:r>
            <a:r>
              <a:rPr lang="en-US" sz="3000" b="1" dirty="0">
                <a:latin typeface="+mn-lt"/>
              </a:rPr>
              <a:t> Basic-Quaternion </a:t>
            </a:r>
            <a:r>
              <a:rPr lang="en-US" sz="3000" dirty="0">
                <a:latin typeface="+mn-lt"/>
              </a:rPr>
              <a:t>targets are simple and concise – no options. They satisfy most use case requirements and assume a local tangent plane east north up (LTP-ENU) frame derived from WGS84 (EPSG 4979).</a:t>
            </a:r>
            <a:endParaRPr sz="3000" dirty="0">
              <a:latin typeface="+mn-lt"/>
            </a:endParaRPr>
          </a:p>
          <a:p>
            <a:pPr marL="350042" indent="-350042">
              <a:spcBef>
                <a:spcPts val="1800"/>
              </a:spcBef>
              <a:buSzPts val="2400"/>
              <a:buFont typeface="Arial"/>
              <a:buChar char="•"/>
            </a:pPr>
            <a:r>
              <a:rPr lang="en-US" sz="3000" dirty="0">
                <a:latin typeface="+mn-lt"/>
              </a:rPr>
              <a:t>An </a:t>
            </a:r>
            <a:r>
              <a:rPr lang="en-US" sz="3000" b="1" dirty="0">
                <a:latin typeface="+mn-lt"/>
              </a:rPr>
              <a:t>Advanced GeoPose</a:t>
            </a:r>
            <a:r>
              <a:rPr lang="en-US" sz="3000" dirty="0">
                <a:latin typeface="+mn-lt"/>
              </a:rPr>
              <a:t> target supports more complex use cases where the outer geographic reference frame is not LTP-ENU and/or a valid time is needed.</a:t>
            </a:r>
          </a:p>
          <a:p>
            <a:pPr marL="350042" indent="-350042">
              <a:spcBef>
                <a:spcPts val="1800"/>
              </a:spcBef>
              <a:buSzPts val="2400"/>
              <a:buFont typeface="Arial"/>
              <a:buChar char="•"/>
            </a:pPr>
            <a:r>
              <a:rPr lang="en-US" sz="3000" dirty="0">
                <a:latin typeface="+mn-lt"/>
              </a:rPr>
              <a:t>Composite:</a:t>
            </a:r>
          </a:p>
          <a:p>
            <a:pPr marL="1035842" lvl="1" indent="-350042">
              <a:spcBef>
                <a:spcPts val="1800"/>
              </a:spcBef>
              <a:buSzPts val="2400"/>
              <a:buFont typeface="Arial"/>
              <a:buChar char="•"/>
            </a:pPr>
            <a:r>
              <a:rPr lang="en-US" sz="3000" dirty="0">
                <a:latin typeface="+mn-lt"/>
              </a:rPr>
              <a:t>The </a:t>
            </a:r>
            <a:r>
              <a:rPr lang="en-US" sz="3000" b="1" dirty="0">
                <a:latin typeface="+mn-lt"/>
              </a:rPr>
              <a:t>Chain GeoPose</a:t>
            </a:r>
            <a:r>
              <a:rPr lang="en-US" sz="3000" dirty="0">
                <a:latin typeface="+mn-lt"/>
              </a:rPr>
              <a:t> target provides additional flexibility with multiple intermediate frames or specific coordinate reference systems as needed.</a:t>
            </a:r>
            <a:endParaRPr sz="3000" dirty="0">
              <a:latin typeface="+mn-lt"/>
            </a:endParaRPr>
          </a:p>
          <a:p>
            <a:pPr marL="1035845" lvl="1" indent="-292895">
              <a:spcBef>
                <a:spcPts val="1800"/>
              </a:spcBef>
            </a:pPr>
            <a:r>
              <a:rPr lang="en-US" sz="3000" dirty="0">
                <a:latin typeface="+mn-lt"/>
              </a:rPr>
              <a:t>The </a:t>
            </a:r>
            <a:r>
              <a:rPr lang="en-US" sz="3000" b="1" dirty="0">
                <a:latin typeface="+mn-lt"/>
              </a:rPr>
              <a:t>Frame Graph</a:t>
            </a:r>
            <a:r>
              <a:rPr lang="en-US" sz="3000" dirty="0">
                <a:latin typeface="+mn-lt"/>
              </a:rPr>
              <a:t> target supports the full structure need to represent networks of reference frames that arise with the use of multiple and linked location technologies.</a:t>
            </a:r>
          </a:p>
          <a:p>
            <a:pPr marL="1035845" lvl="1" indent="-292895">
              <a:spcBef>
                <a:spcPts val="1800"/>
              </a:spcBef>
            </a:pPr>
            <a:r>
              <a:rPr lang="en-US" sz="3000" dirty="0">
                <a:latin typeface="+mn-lt"/>
              </a:rPr>
              <a:t>The three (</a:t>
            </a:r>
            <a:r>
              <a:rPr lang="en-US" sz="3000" b="1" dirty="0">
                <a:latin typeface="+mn-lt"/>
              </a:rPr>
              <a:t>Time</a:t>
            </a:r>
            <a:r>
              <a:rPr lang="en-US" sz="3000" dirty="0">
                <a:latin typeface="+mn-lt"/>
              </a:rPr>
              <a:t>) </a:t>
            </a:r>
            <a:r>
              <a:rPr lang="en-US" sz="3000" b="1" dirty="0">
                <a:latin typeface="+mn-lt"/>
              </a:rPr>
              <a:t>Sequence</a:t>
            </a:r>
            <a:r>
              <a:rPr lang="en-US" sz="3000" dirty="0">
                <a:latin typeface="+mn-lt"/>
              </a:rPr>
              <a:t> targets support the packaging of fixed-length time series of GeoPoses and the payload data objects for open-ended GeoPose streams.</a:t>
            </a:r>
          </a:p>
          <a:p>
            <a:pPr marL="350045" indent="-292895">
              <a:spcBef>
                <a:spcPts val="1800"/>
              </a:spcBef>
            </a:pPr>
            <a:r>
              <a:rPr lang="en-US" u="sng" dirty="0">
                <a:latin typeface="+mn-lt"/>
              </a:rPr>
              <a:t>The standardization targets are independent. A minimum conforming implementation need only conform to the requirements of a single encoding of a single target.</a:t>
            </a:r>
          </a:p>
          <a:p>
            <a:pPr marL="57150" indent="0" algn="ctr">
              <a:spcBef>
                <a:spcPts val="720"/>
              </a:spcBef>
              <a:buNone/>
            </a:pPr>
            <a:endParaRPr lang="en-US" u="sng" dirty="0"/>
          </a:p>
        </p:txBody>
      </p:sp>
      <p:sp>
        <p:nvSpPr>
          <p:cNvPr id="483" name="Google Shape;483;p28"/>
          <p:cNvSpPr txBox="1">
            <a:spLocks noGrp="1"/>
          </p:cNvSpPr>
          <p:nvPr>
            <p:ph type="ftr" idx="11"/>
          </p:nvPr>
        </p:nvSpPr>
        <p:spPr>
          <a:xfrm>
            <a:off x="5945982" y="9829800"/>
            <a:ext cx="6400800" cy="342900"/>
          </a:xfrm>
          <a:prstGeom prst="rect">
            <a:avLst/>
          </a:prstGeom>
          <a:noFill/>
          <a:ln>
            <a:noFill/>
          </a:ln>
        </p:spPr>
        <p:txBody>
          <a:bodyPr spcFirstLastPara="1" vert="horz" wrap="square" lIns="137138" tIns="68550" rIns="137138" bIns="68550" rtlCol="0" anchor="t" anchorCtr="0">
            <a:noAutofit/>
          </a:bodyPr>
          <a:lstStyle/>
          <a:p>
            <a:pPr>
              <a:buSzPts val="1400"/>
            </a:pPr>
            <a:r>
              <a:rPr lang="en-US"/>
              <a:t>Copyright © 2021 Open Geospatial Consortium</a:t>
            </a:r>
            <a:endParaRPr/>
          </a:p>
        </p:txBody>
      </p:sp>
      <p:sp>
        <p:nvSpPr>
          <p:cNvPr id="2" name="Slide Number Placeholder 1">
            <a:extLst>
              <a:ext uri="{FF2B5EF4-FFF2-40B4-BE49-F238E27FC236}">
                <a16:creationId xmlns:a16="http://schemas.microsoft.com/office/drawing/2014/main" id="{49ECE7EF-3818-E645-88F8-246F9BD28FEA}"/>
              </a:ext>
            </a:extLst>
          </p:cNvPr>
          <p:cNvSpPr>
            <a:spLocks noGrp="1"/>
          </p:cNvSpPr>
          <p:nvPr>
            <p:ph type="sldNum" idx="12"/>
          </p:nvPr>
        </p:nvSpPr>
        <p:spPr>
          <a:xfrm>
            <a:off x="18440932" y="19817914"/>
            <a:ext cx="198372" cy="365485"/>
          </a:xfrm>
        </p:spPr>
        <p:txBody>
          <a:bodyPr/>
          <a:lstStyle/>
          <a:p>
            <a:pPr algn="r"/>
            <a:fld id="{00000000-1234-1234-1234-123412341234}" type="slidenum">
              <a:rPr lang="en-US" smtClean="0"/>
              <a:pPr algn="r"/>
              <a:t>21</a:t>
            </a:fld>
            <a:endParaRPr lang="en-US"/>
          </a:p>
        </p:txBody>
      </p:sp>
    </p:spTree>
    <p:extLst>
      <p:ext uri="{BB962C8B-B14F-4D97-AF65-F5344CB8AC3E}">
        <p14:creationId xmlns:p14="http://schemas.microsoft.com/office/powerpoint/2010/main" val="3608228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F900-ABB1-43F1-B51F-6668A302C1F3}"/>
              </a:ext>
            </a:extLst>
          </p:cNvPr>
          <p:cNvSpPr>
            <a:spLocks noGrp="1"/>
          </p:cNvSpPr>
          <p:nvPr>
            <p:ph type="title"/>
          </p:nvPr>
        </p:nvSpPr>
        <p:spPr>
          <a:xfrm>
            <a:off x="1615697" y="82928"/>
            <a:ext cx="14493266" cy="1148424"/>
          </a:xfrm>
        </p:spPr>
        <p:txBody>
          <a:bodyPr/>
          <a:lstStyle/>
          <a:p>
            <a:endParaRPr lang="en-GB" dirty="0"/>
          </a:p>
        </p:txBody>
      </p:sp>
      <p:sp>
        <p:nvSpPr>
          <p:cNvPr id="4" name="Footer Placeholder 3">
            <a:extLst>
              <a:ext uri="{FF2B5EF4-FFF2-40B4-BE49-F238E27FC236}">
                <a16:creationId xmlns:a16="http://schemas.microsoft.com/office/drawing/2014/main" id="{BBDECD68-F8BF-474D-8BE4-617CE26DC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02CFFF-C287-4057-92F6-4B016623C3BE}"/>
              </a:ext>
            </a:extLst>
          </p:cNvPr>
          <p:cNvSpPr>
            <a:spLocks noGrp="1"/>
          </p:cNvSpPr>
          <p:nvPr>
            <p:ph type="sldNum" sz="quarter" idx="12"/>
          </p:nvPr>
        </p:nvSpPr>
        <p:spPr>
          <a:xfrm>
            <a:off x="9040127" y="9726215"/>
            <a:ext cx="198372" cy="365485"/>
          </a:xfrm>
        </p:spPr>
        <p:txBody>
          <a:bodyPr/>
          <a:lstStyle/>
          <a:p>
            <a:fld id="{EE1FB035-EC42-4A63-AB3B-154AEC0DAC61}" type="slidenum">
              <a:rPr lang="en-US" smtClean="0"/>
              <a:t>22</a:t>
            </a:fld>
            <a:endParaRPr lang="en-US"/>
          </a:p>
        </p:txBody>
      </p:sp>
      <p:pic>
        <p:nvPicPr>
          <p:cNvPr id="7" name="Picture 6" descr="Chart, treemap chart&#10;&#10;Description automatically generated">
            <a:extLst>
              <a:ext uri="{FF2B5EF4-FFF2-40B4-BE49-F238E27FC236}">
                <a16:creationId xmlns:a16="http://schemas.microsoft.com/office/drawing/2014/main" id="{2C882A77-641A-4C26-BF39-5A6FB88A521E}"/>
              </a:ext>
            </a:extLst>
          </p:cNvPr>
          <p:cNvPicPr>
            <a:picLocks noChangeAspect="1"/>
          </p:cNvPicPr>
          <p:nvPr/>
        </p:nvPicPr>
        <p:blipFill>
          <a:blip r:embed="rId2"/>
          <a:stretch>
            <a:fillRect/>
          </a:stretch>
        </p:blipFill>
        <p:spPr>
          <a:xfrm>
            <a:off x="2833448" y="1974319"/>
            <a:ext cx="9902619" cy="7673459"/>
          </a:xfrm>
          <a:prstGeom prst="rect">
            <a:avLst/>
          </a:prstGeom>
        </p:spPr>
      </p:pic>
    </p:spTree>
    <p:extLst>
      <p:ext uri="{BB962C8B-B14F-4D97-AF65-F5344CB8AC3E}">
        <p14:creationId xmlns:p14="http://schemas.microsoft.com/office/powerpoint/2010/main" val="80824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3579-47EE-4BEB-B7BE-FDD333E5FBFF}"/>
              </a:ext>
            </a:extLst>
          </p:cNvPr>
          <p:cNvSpPr>
            <a:spLocks noGrp="1"/>
          </p:cNvSpPr>
          <p:nvPr>
            <p:ph type="title"/>
          </p:nvPr>
        </p:nvSpPr>
        <p:spPr>
          <a:xfrm>
            <a:off x="1499462" y="82928"/>
            <a:ext cx="14609502" cy="1148424"/>
          </a:xfrm>
        </p:spPr>
        <p:txBody>
          <a:bodyPr/>
          <a:lstStyle/>
          <a:p>
            <a:pPr>
              <a:lnSpc>
                <a:spcPts val="4100"/>
              </a:lnSpc>
            </a:pPr>
            <a:r>
              <a:rPr lang="en-US" sz="4200" dirty="0">
                <a:solidFill>
                  <a:srgbClr val="263BD3"/>
                </a:solidFill>
              </a:rPr>
              <a:t>Expanded Scope</a:t>
            </a:r>
          </a:p>
        </p:txBody>
      </p:sp>
      <p:sp>
        <p:nvSpPr>
          <p:cNvPr id="3" name="Content Placeholder 2">
            <a:extLst>
              <a:ext uri="{FF2B5EF4-FFF2-40B4-BE49-F238E27FC236}">
                <a16:creationId xmlns:a16="http://schemas.microsoft.com/office/drawing/2014/main" id="{451A2291-12F5-4C11-9CFD-F65ACC10B91C}"/>
              </a:ext>
            </a:extLst>
          </p:cNvPr>
          <p:cNvSpPr>
            <a:spLocks noGrp="1"/>
          </p:cNvSpPr>
          <p:nvPr>
            <p:ph idx="1"/>
          </p:nvPr>
        </p:nvSpPr>
        <p:spPr>
          <a:xfrm>
            <a:off x="501161" y="1638300"/>
            <a:ext cx="15773400" cy="8293976"/>
          </a:xfrm>
        </p:spPr>
        <p:txBody>
          <a:bodyPr>
            <a:normAutofit fontScale="47500" lnSpcReduction="20000"/>
          </a:bodyPr>
          <a:lstStyle/>
          <a:p>
            <a:pPr lvl="1">
              <a:lnSpc>
                <a:spcPct val="120000"/>
              </a:lnSpc>
              <a:spcBef>
                <a:spcPts val="1350"/>
              </a:spcBef>
            </a:pPr>
            <a:r>
              <a:rPr lang="en-US" sz="5025" u="sng" dirty="0">
                <a:latin typeface="+mj-lt"/>
              </a:rPr>
              <a:t>Individual concrete data objects</a:t>
            </a:r>
            <a:r>
              <a:rPr lang="en-US" sz="5025" dirty="0">
                <a:latin typeface="+mj-lt"/>
              </a:rPr>
              <a:t> for the exchange of anchored poses, each interpretable as a linked position and orientation tied to an externally-defined frame of reference, for example an Earth-centered, Earth-fixed geodetic spatial reference system. The linkage may be direct or through a chain of frame transformations.</a:t>
            </a:r>
          </a:p>
          <a:p>
            <a:pPr lvl="1">
              <a:lnSpc>
                <a:spcPct val="120000"/>
              </a:lnSpc>
              <a:spcBef>
                <a:spcPts val="1350"/>
              </a:spcBef>
            </a:pPr>
            <a:r>
              <a:rPr lang="en-US" sz="5025" u="sng" dirty="0">
                <a:latin typeface="+mj-lt"/>
              </a:rPr>
              <a:t>Composite structures</a:t>
            </a:r>
            <a:r>
              <a:rPr lang="en-US" sz="5025" dirty="0">
                <a:latin typeface="+mj-lt"/>
              </a:rPr>
              <a:t> </a:t>
            </a:r>
          </a:p>
          <a:p>
            <a:pPr lvl="2">
              <a:lnSpc>
                <a:spcPct val="120000"/>
              </a:lnSpc>
              <a:spcBef>
                <a:spcPts val="1350"/>
              </a:spcBef>
            </a:pPr>
            <a:r>
              <a:rPr lang="en-US" sz="5025" dirty="0">
                <a:latin typeface="+mj-lt"/>
              </a:rPr>
              <a:t>Sequences grouping anchored poses in time series and delivered as a packaged sequence or unbounded stream.</a:t>
            </a:r>
          </a:p>
          <a:p>
            <a:pPr lvl="2">
              <a:lnSpc>
                <a:spcPct val="120000"/>
              </a:lnSpc>
              <a:spcBef>
                <a:spcPts val="1350"/>
              </a:spcBef>
            </a:pPr>
            <a:r>
              <a:rPr lang="en-US" sz="5025" dirty="0">
                <a:latin typeface="+mj-lt"/>
              </a:rPr>
              <a:t>Linked structures representing networks of reference frames, expressed as a graph where the nodes are frames and the edges are transformations between the linked frames. Chains are intentionally distinguished as a special type of graph because they are a common special case with a simpler representation.</a:t>
            </a:r>
          </a:p>
          <a:p>
            <a:pPr lvl="1">
              <a:lnSpc>
                <a:spcPct val="120000"/>
              </a:lnSpc>
              <a:spcBef>
                <a:spcPts val="1350"/>
              </a:spcBef>
            </a:pPr>
            <a:r>
              <a:rPr lang="en-US" sz="5025" u="sng" dirty="0">
                <a:latin typeface="+mj-lt"/>
              </a:rPr>
              <a:t>Out (in v1.0)</a:t>
            </a:r>
            <a:r>
              <a:rPr lang="en-US" sz="5025" dirty="0">
                <a:latin typeface="+mj-lt"/>
              </a:rPr>
              <a:t>:</a:t>
            </a:r>
          </a:p>
          <a:p>
            <a:pPr lvl="2">
              <a:lnSpc>
                <a:spcPct val="120000"/>
              </a:lnSpc>
              <a:spcBef>
                <a:spcPts val="1350"/>
              </a:spcBef>
            </a:pPr>
            <a:r>
              <a:rPr lang="en-US" sz="5025" dirty="0">
                <a:latin typeface="+mj-lt"/>
              </a:rPr>
              <a:t>API</a:t>
            </a:r>
          </a:p>
          <a:p>
            <a:pPr lvl="2">
              <a:lnSpc>
                <a:spcPct val="120000"/>
              </a:lnSpc>
              <a:spcBef>
                <a:spcPts val="1350"/>
              </a:spcBef>
            </a:pPr>
            <a:r>
              <a:rPr lang="en-US" sz="5025" dirty="0">
                <a:latin typeface="+mj-lt"/>
              </a:rPr>
              <a:t>Transports</a:t>
            </a:r>
          </a:p>
          <a:p>
            <a:pPr lvl="2">
              <a:lnSpc>
                <a:spcPct val="120000"/>
              </a:lnSpc>
              <a:spcBef>
                <a:spcPts val="1350"/>
              </a:spcBef>
            </a:pPr>
            <a:r>
              <a:rPr lang="en-US" sz="5025" dirty="0">
                <a:highlight>
                  <a:srgbClr val="FFFF00"/>
                </a:highlight>
                <a:latin typeface="+mj-lt"/>
              </a:rPr>
              <a:t>Uncertainty: accuracy, precision [1.x </a:t>
            </a:r>
            <a:r>
              <a:rPr lang="en-US" sz="5025" b="1" dirty="0">
                <a:highlight>
                  <a:srgbClr val="FFFF00"/>
                </a:highlight>
                <a:latin typeface="+mj-lt"/>
              </a:rPr>
              <a:t>WP5</a:t>
            </a:r>
            <a:r>
              <a:rPr lang="en-US" sz="5025" dirty="0">
                <a:highlight>
                  <a:srgbClr val="FFFF00"/>
                </a:highlight>
                <a:latin typeface="+mj-lt"/>
              </a:rPr>
              <a:t>]</a:t>
            </a:r>
          </a:p>
          <a:p>
            <a:pPr lvl="2">
              <a:lnSpc>
                <a:spcPct val="120000"/>
              </a:lnSpc>
              <a:spcBef>
                <a:spcPts val="1350"/>
              </a:spcBef>
            </a:pPr>
            <a:r>
              <a:rPr lang="en-US" sz="5025" dirty="0">
                <a:latin typeface="+mj-lt"/>
              </a:rPr>
              <a:t>Other kinematic or dynamical properties: velocity, acceleration, angular velocity</a:t>
            </a:r>
          </a:p>
          <a:p>
            <a:pPr lvl="2">
              <a:lnSpc>
                <a:spcPct val="120000"/>
              </a:lnSpc>
              <a:spcBef>
                <a:spcPts val="1350"/>
              </a:spcBef>
            </a:pPr>
            <a:r>
              <a:rPr lang="en-US" sz="5025" dirty="0">
                <a:highlight>
                  <a:srgbClr val="FFFF00"/>
                </a:highlight>
                <a:latin typeface="+mj-lt"/>
              </a:rPr>
              <a:t>Camera model [part of 1.x </a:t>
            </a:r>
            <a:r>
              <a:rPr lang="en-US" sz="5025" b="1" dirty="0">
                <a:highlight>
                  <a:srgbClr val="FFFF00"/>
                </a:highlight>
                <a:latin typeface="+mj-lt"/>
              </a:rPr>
              <a:t>WP8</a:t>
            </a:r>
            <a:r>
              <a:rPr lang="en-US" sz="5025" dirty="0">
                <a:highlight>
                  <a:srgbClr val="FFFF00"/>
                </a:highlight>
                <a:latin typeface="+mj-lt"/>
              </a:rPr>
              <a:t>]</a:t>
            </a:r>
          </a:p>
          <a:p>
            <a:pPr lvl="2">
              <a:lnSpc>
                <a:spcPct val="120000"/>
              </a:lnSpc>
              <a:spcBef>
                <a:spcPts val="1350"/>
              </a:spcBef>
            </a:pPr>
            <a:r>
              <a:rPr lang="en-US" sz="5025" dirty="0">
                <a:latin typeface="+mj-lt"/>
              </a:rPr>
              <a:t>Metadata</a:t>
            </a:r>
          </a:p>
          <a:p>
            <a:pPr lvl="2">
              <a:lnSpc>
                <a:spcPct val="120000"/>
              </a:lnSpc>
              <a:spcBef>
                <a:spcPts val="1350"/>
              </a:spcBef>
            </a:pPr>
            <a:r>
              <a:rPr lang="en-US" sz="5025" dirty="0">
                <a:latin typeface="+mj-lt"/>
              </a:rPr>
              <a:t>Security</a:t>
            </a:r>
          </a:p>
          <a:p>
            <a:endParaRPr lang="en-US" dirty="0"/>
          </a:p>
        </p:txBody>
      </p:sp>
    </p:spTree>
    <p:extLst>
      <p:ext uri="{BB962C8B-B14F-4D97-AF65-F5344CB8AC3E}">
        <p14:creationId xmlns:p14="http://schemas.microsoft.com/office/powerpoint/2010/main" val="2702708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BA3F-BD19-5CDE-84AE-A3921825FBE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4C06106-F600-A216-2C91-98734E0CE958}"/>
              </a:ext>
            </a:extLst>
          </p:cNvPr>
          <p:cNvSpPr>
            <a:spLocks noGrp="1"/>
          </p:cNvSpPr>
          <p:nvPr>
            <p:ph type="body" idx="16"/>
          </p:nvPr>
        </p:nvSpPr>
        <p:spPr>
          <a:xfrm>
            <a:off x="838200" y="1866900"/>
            <a:ext cx="16598236" cy="7309047"/>
          </a:xfrm>
        </p:spPr>
        <p:txBody>
          <a:bodyPr/>
          <a:lstStyle/>
          <a:p>
            <a:pPr marL="0" indent="0">
              <a:buNone/>
            </a:pPr>
            <a:r>
              <a:rPr lang="en-US" dirty="0"/>
              <a:t>The eight Work Packages are described in a  </a:t>
            </a:r>
            <a:r>
              <a:rPr lang="en-US" dirty="0">
                <a:hlinkClick r:id="rId2"/>
              </a:rPr>
              <a:t>shared Google Doc</a:t>
            </a:r>
            <a:r>
              <a:rPr lang="en-US" dirty="0"/>
              <a:t> .</a:t>
            </a:r>
          </a:p>
          <a:p>
            <a:pPr marL="0" indent="0">
              <a:buNone/>
            </a:pPr>
            <a:endParaRPr lang="en-US" dirty="0"/>
          </a:p>
          <a:p>
            <a:pPr marL="0" indent="0">
              <a:buNone/>
            </a:pPr>
            <a:r>
              <a:rPr lang="en-US" dirty="0"/>
              <a:t>The list is fixed in scope until the current 2-year development cycle is finished. Work Packages with either no leader or no progress are likely to be removed.</a:t>
            </a:r>
          </a:p>
          <a:p>
            <a:pPr marL="0" indent="0">
              <a:buNone/>
            </a:pPr>
            <a:endParaRPr lang="en-US" dirty="0"/>
          </a:p>
          <a:p>
            <a:pPr marL="0" indent="0">
              <a:buNone/>
            </a:pPr>
            <a:r>
              <a:rPr lang="en-US" dirty="0"/>
              <a:t>Let’s take a look at the </a:t>
            </a:r>
            <a:r>
              <a:rPr lang="en-US" dirty="0">
                <a:hlinkClick r:id="rId2"/>
              </a:rPr>
              <a:t>WP table</a:t>
            </a:r>
            <a:endParaRPr lang="en-US" dirty="0"/>
          </a:p>
          <a:p>
            <a:pPr marL="0" indent="0">
              <a:buNone/>
            </a:pPr>
            <a:endParaRPr lang="en-US" dirty="0"/>
          </a:p>
          <a:p>
            <a:pPr marL="0" indent="0">
              <a:buNone/>
            </a:pPr>
            <a:r>
              <a:rPr lang="en-US" dirty="0"/>
              <a:t>And now dive into the details….</a:t>
            </a:r>
          </a:p>
        </p:txBody>
      </p:sp>
      <p:sp>
        <p:nvSpPr>
          <p:cNvPr id="3" name="Title 2">
            <a:extLst>
              <a:ext uri="{FF2B5EF4-FFF2-40B4-BE49-F238E27FC236}">
                <a16:creationId xmlns:a16="http://schemas.microsoft.com/office/drawing/2014/main" id="{1C76D075-8117-EB42-F32A-AAF9D2ACDFC8}"/>
              </a:ext>
            </a:extLst>
          </p:cNvPr>
          <p:cNvSpPr>
            <a:spLocks noGrp="1"/>
          </p:cNvSpPr>
          <p:nvPr>
            <p:ph type="title"/>
          </p:nvPr>
        </p:nvSpPr>
        <p:spPr/>
        <p:txBody>
          <a:bodyPr/>
          <a:lstStyle/>
          <a:p>
            <a:r>
              <a:rPr lang="en-US" dirty="0"/>
              <a:t>The Work Packages</a:t>
            </a:r>
          </a:p>
        </p:txBody>
      </p:sp>
    </p:spTree>
    <p:extLst>
      <p:ext uri="{BB962C8B-B14F-4D97-AF65-F5344CB8AC3E}">
        <p14:creationId xmlns:p14="http://schemas.microsoft.com/office/powerpoint/2010/main" val="1780209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76686-199F-D157-101C-B30360B028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4E3FCE-A940-C4F9-CC30-ECFD5A1DDD50}"/>
              </a:ext>
            </a:extLst>
          </p:cNvPr>
          <p:cNvSpPr>
            <a:spLocks noGrp="1"/>
          </p:cNvSpPr>
          <p:nvPr>
            <p:ph type="body" idx="16"/>
          </p:nvPr>
        </p:nvSpPr>
        <p:spPr>
          <a:xfrm>
            <a:off x="916034" y="1638300"/>
            <a:ext cx="16573356" cy="8305800"/>
          </a:xfrm>
        </p:spPr>
        <p:txBody>
          <a:bodyPr/>
          <a:lstStyle/>
          <a:p>
            <a:r>
              <a:rPr lang="en-US" dirty="0"/>
              <a:t>(We have 25 proposed components in four groups. Review by looking a group diagram, then each component in sequence. Discussion embedded in process. About 1 minute of explanation per component.)</a:t>
            </a:r>
          </a:p>
          <a:p>
            <a:r>
              <a:rPr lang="en-US" dirty="0"/>
              <a:t>A component is a datatype or a class</a:t>
            </a:r>
          </a:p>
          <a:p>
            <a:pPr lvl="1"/>
            <a:r>
              <a:rPr lang="en-US" dirty="0"/>
              <a:t>Justified by a use case</a:t>
            </a:r>
          </a:p>
          <a:p>
            <a:pPr lvl="1"/>
            <a:r>
              <a:rPr lang="en-US" dirty="0"/>
              <a:t>Must be conceptually in scope</a:t>
            </a:r>
          </a:p>
          <a:p>
            <a:pPr lvl="1"/>
            <a:r>
              <a:rPr lang="en-US" dirty="0"/>
              <a:t>Needs a machine-readable schema – I am trying to make JSON-Schema do the job but I would not yet say that I am winning the battle to avoid starting with UML.</a:t>
            </a:r>
          </a:p>
          <a:p>
            <a:pPr lvl="1"/>
            <a:r>
              <a:rPr lang="en-US" dirty="0"/>
              <a:t>The values of a datatype or properties of a class need required ability to represent whatever it is  that they communicate. So JSON Numbers are useless as a specification. I am experimenting with the JSON-Schema “format” property but the AI workers in my toolchain do not yet respect my wishes.</a:t>
            </a:r>
          </a:p>
          <a:p>
            <a:pPr lvl="1"/>
            <a:r>
              <a:rPr lang="en-US" dirty="0"/>
              <a:t>I hope that we have some discussion as we go through the list, from which I can collect your suggestions, corrections, or other contribution and publish as a </a:t>
            </a:r>
            <a:r>
              <a:rPr lang="en-US" dirty="0" err="1"/>
              <a:t>reviced</a:t>
            </a:r>
            <a:r>
              <a:rPr lang="en-US" dirty="0"/>
              <a:t> set of slides.</a:t>
            </a:r>
          </a:p>
          <a:p>
            <a:r>
              <a:rPr lang="en-US" dirty="0"/>
              <a:t>Components (Structural Data Units) were used in v1.0, but were not accompanied by requirements or conformance tests, hence not usable as </a:t>
            </a:r>
            <a:r>
              <a:rPr lang="en-US" dirty="0" err="1"/>
              <a:t>standardadized</a:t>
            </a:r>
            <a:r>
              <a:rPr lang="en-US" dirty="0"/>
              <a:t> elements outside of a full </a:t>
            </a:r>
            <a:r>
              <a:rPr lang="en-US" dirty="0" err="1"/>
              <a:t>GeoPose</a:t>
            </a:r>
            <a:r>
              <a:rPr lang="en-US" dirty="0"/>
              <a:t> structure. V1.1 will include the missing elements so that the components, such as a Position or YPR angles, may be used individually.</a:t>
            </a:r>
          </a:p>
        </p:txBody>
      </p:sp>
      <p:sp>
        <p:nvSpPr>
          <p:cNvPr id="3" name="Title 2">
            <a:extLst>
              <a:ext uri="{FF2B5EF4-FFF2-40B4-BE49-F238E27FC236}">
                <a16:creationId xmlns:a16="http://schemas.microsoft.com/office/drawing/2014/main" id="{EC338232-6DD2-B351-5C12-F62009F85161}"/>
              </a:ext>
            </a:extLst>
          </p:cNvPr>
          <p:cNvSpPr>
            <a:spLocks noGrp="1"/>
          </p:cNvSpPr>
          <p:nvPr>
            <p:ph type="title"/>
          </p:nvPr>
        </p:nvSpPr>
        <p:spPr/>
        <p:txBody>
          <a:bodyPr/>
          <a:lstStyle/>
          <a:p>
            <a:r>
              <a:rPr lang="en-US" dirty="0">
                <a:latin typeface="Aptos"/>
              </a:rPr>
              <a:t>Components</a:t>
            </a:r>
            <a:endParaRPr lang="en-US" dirty="0"/>
          </a:p>
        </p:txBody>
      </p:sp>
    </p:spTree>
    <p:extLst>
      <p:ext uri="{BB962C8B-B14F-4D97-AF65-F5344CB8AC3E}">
        <p14:creationId xmlns:p14="http://schemas.microsoft.com/office/powerpoint/2010/main" val="1589619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B265-1650-4A7B-6C52-23802F4E84EA}"/>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AB9FCB5-6C8D-0F9C-B1AF-5C56E1466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5289" y="647700"/>
            <a:ext cx="10379953" cy="9639300"/>
          </a:xfrm>
          <a:prstGeom prst="rect">
            <a:avLst/>
          </a:prstGeom>
        </p:spPr>
      </p:pic>
      <p:sp>
        <p:nvSpPr>
          <p:cNvPr id="3" name="Title 2">
            <a:extLst>
              <a:ext uri="{FF2B5EF4-FFF2-40B4-BE49-F238E27FC236}">
                <a16:creationId xmlns:a16="http://schemas.microsoft.com/office/drawing/2014/main" id="{53FF44F4-FB7A-2003-44B8-CDF184BACD01}"/>
              </a:ext>
            </a:extLst>
          </p:cNvPr>
          <p:cNvSpPr>
            <a:spLocks noGrp="1"/>
          </p:cNvSpPr>
          <p:nvPr>
            <p:ph type="title"/>
          </p:nvPr>
        </p:nvSpPr>
        <p:spPr/>
        <p:txBody>
          <a:bodyPr/>
          <a:lstStyle/>
          <a:p>
            <a:r>
              <a:rPr lang="en-US" dirty="0">
                <a:latin typeface="Aptos"/>
              </a:rPr>
              <a:t>Core Components</a:t>
            </a:r>
            <a:endParaRPr lang="en-US" dirty="0"/>
          </a:p>
        </p:txBody>
      </p:sp>
      <p:sp>
        <p:nvSpPr>
          <p:cNvPr id="10" name="TextBox 9">
            <a:extLst>
              <a:ext uri="{FF2B5EF4-FFF2-40B4-BE49-F238E27FC236}">
                <a16:creationId xmlns:a16="http://schemas.microsoft.com/office/drawing/2014/main" id="{6E09FCEC-76CF-E2F4-C061-42065D3A92D2}"/>
              </a:ext>
            </a:extLst>
          </p:cNvPr>
          <p:cNvSpPr txBox="1"/>
          <p:nvPr/>
        </p:nvSpPr>
        <p:spPr>
          <a:xfrm>
            <a:off x="1152525" y="9290566"/>
            <a:ext cx="1066800" cy="461665"/>
          </a:xfrm>
          <a:prstGeom prst="rect">
            <a:avLst/>
          </a:prstGeom>
          <a:noFill/>
        </p:spPr>
        <p:txBody>
          <a:bodyPr wrap="square" rtlCol="0">
            <a:spAutoFit/>
          </a:bodyPr>
          <a:lstStyle/>
          <a:p>
            <a:r>
              <a:rPr lang="en-US" sz="2400" dirty="0"/>
              <a:t>2:20</a:t>
            </a:r>
          </a:p>
        </p:txBody>
      </p:sp>
    </p:spTree>
    <p:extLst>
      <p:ext uri="{BB962C8B-B14F-4D97-AF65-F5344CB8AC3E}">
        <p14:creationId xmlns:p14="http://schemas.microsoft.com/office/powerpoint/2010/main" val="271076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65FD3-CB84-64C6-4990-439DE885933E}"/>
            </a:ext>
          </a:extLst>
        </p:cNvPr>
        <p:cNvGrpSpPr/>
        <p:nvPr/>
      </p:nvGrpSpPr>
      <p:grpSpPr>
        <a:xfrm>
          <a:off x="0" y="0"/>
          <a:ext cx="0" cy="0"/>
          <a:chOff x="0" y="0"/>
          <a:chExt cx="0" cy="0"/>
        </a:xfrm>
      </p:grpSpPr>
      <p:pic>
        <p:nvPicPr>
          <p:cNvPr id="7" name="Picture 6" descr="A diagram of a position&#10;&#10;AI-generated content may be incorrect.">
            <a:extLst>
              <a:ext uri="{FF2B5EF4-FFF2-40B4-BE49-F238E27FC236}">
                <a16:creationId xmlns:a16="http://schemas.microsoft.com/office/drawing/2014/main" id="{D275D080-3615-B041-2582-D01A4EFE41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471092"/>
            <a:ext cx="14020800" cy="7853839"/>
          </a:xfrm>
          <a:prstGeom prst="rect">
            <a:avLst/>
          </a:prstGeom>
        </p:spPr>
      </p:pic>
      <p:sp>
        <p:nvSpPr>
          <p:cNvPr id="3" name="Title 2">
            <a:extLst>
              <a:ext uri="{FF2B5EF4-FFF2-40B4-BE49-F238E27FC236}">
                <a16:creationId xmlns:a16="http://schemas.microsoft.com/office/drawing/2014/main" id="{647E1168-57E1-00BE-B290-3B3C0A58109D}"/>
              </a:ext>
            </a:extLst>
          </p:cNvPr>
          <p:cNvSpPr>
            <a:spLocks noGrp="1"/>
          </p:cNvSpPr>
          <p:nvPr>
            <p:ph type="title"/>
          </p:nvPr>
        </p:nvSpPr>
        <p:spPr/>
        <p:txBody>
          <a:bodyPr/>
          <a:lstStyle/>
          <a:p>
            <a:r>
              <a:rPr lang="en-US" dirty="0">
                <a:latin typeface="Aptos"/>
              </a:rPr>
              <a:t>Core Components – Position</a:t>
            </a:r>
            <a:endParaRPr lang="en-US" dirty="0"/>
          </a:p>
        </p:txBody>
      </p:sp>
    </p:spTree>
    <p:extLst>
      <p:ext uri="{BB962C8B-B14F-4D97-AF65-F5344CB8AC3E}">
        <p14:creationId xmlns:p14="http://schemas.microsoft.com/office/powerpoint/2010/main" val="844006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1A4B9-8D90-CA72-F3A7-1D34AD55E303}"/>
            </a:ext>
          </a:extLst>
        </p:cNvPr>
        <p:cNvGrpSpPr/>
        <p:nvPr/>
      </p:nvGrpSpPr>
      <p:grpSpPr>
        <a:xfrm>
          <a:off x="0" y="0"/>
          <a:ext cx="0" cy="0"/>
          <a:chOff x="0" y="0"/>
          <a:chExt cx="0" cy="0"/>
        </a:xfrm>
      </p:grpSpPr>
      <p:pic>
        <p:nvPicPr>
          <p:cNvPr id="5" name="Picture 4" descr="A diagram of a number&#10;&#10;AI-generated content may be incorrect.">
            <a:extLst>
              <a:ext uri="{FF2B5EF4-FFF2-40B4-BE49-F238E27FC236}">
                <a16:creationId xmlns:a16="http://schemas.microsoft.com/office/drawing/2014/main" id="{BE081F58-07E2-CC16-B481-EAB835CE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36" y="1098268"/>
            <a:ext cx="16764000" cy="8224838"/>
          </a:xfrm>
          <a:prstGeom prst="rect">
            <a:avLst/>
          </a:prstGeom>
        </p:spPr>
      </p:pic>
      <p:sp>
        <p:nvSpPr>
          <p:cNvPr id="3" name="Title 2">
            <a:extLst>
              <a:ext uri="{FF2B5EF4-FFF2-40B4-BE49-F238E27FC236}">
                <a16:creationId xmlns:a16="http://schemas.microsoft.com/office/drawing/2014/main" id="{CBC97F64-00D3-40E8-61F6-08CEFD5EE835}"/>
              </a:ext>
            </a:extLst>
          </p:cNvPr>
          <p:cNvSpPr>
            <a:spLocks noGrp="1"/>
          </p:cNvSpPr>
          <p:nvPr>
            <p:ph type="title"/>
          </p:nvPr>
        </p:nvSpPr>
        <p:spPr/>
        <p:txBody>
          <a:bodyPr/>
          <a:lstStyle/>
          <a:p>
            <a:r>
              <a:rPr lang="en-US" dirty="0">
                <a:latin typeface="Aptos"/>
              </a:rPr>
              <a:t>Core Components – Quaternion</a:t>
            </a:r>
            <a:endParaRPr lang="en-US" dirty="0"/>
          </a:p>
        </p:txBody>
      </p:sp>
    </p:spTree>
    <p:extLst>
      <p:ext uri="{BB962C8B-B14F-4D97-AF65-F5344CB8AC3E}">
        <p14:creationId xmlns:p14="http://schemas.microsoft.com/office/powerpoint/2010/main" val="17852544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DD1A5-5EDB-A35B-E91A-4A1F4E443D72}"/>
            </a:ext>
          </a:extLst>
        </p:cNvPr>
        <p:cNvGrpSpPr/>
        <p:nvPr/>
      </p:nvGrpSpPr>
      <p:grpSpPr>
        <a:xfrm>
          <a:off x="0" y="0"/>
          <a:ext cx="0" cy="0"/>
          <a:chOff x="0" y="0"/>
          <a:chExt cx="0" cy="0"/>
        </a:xfrm>
      </p:grpSpPr>
      <p:pic>
        <p:nvPicPr>
          <p:cNvPr id="5" name="Picture 4" descr="A diagram of angles">
            <a:extLst>
              <a:ext uri="{FF2B5EF4-FFF2-40B4-BE49-F238E27FC236}">
                <a16:creationId xmlns:a16="http://schemas.microsoft.com/office/drawing/2014/main" id="{7FE1EFAF-AA33-B0D7-AF3A-8F4EEA78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36876"/>
            <a:ext cx="16320164" cy="8491586"/>
          </a:xfrm>
          <a:prstGeom prst="rect">
            <a:avLst/>
          </a:prstGeom>
        </p:spPr>
      </p:pic>
      <p:sp>
        <p:nvSpPr>
          <p:cNvPr id="3" name="Title 2">
            <a:extLst>
              <a:ext uri="{FF2B5EF4-FFF2-40B4-BE49-F238E27FC236}">
                <a16:creationId xmlns:a16="http://schemas.microsoft.com/office/drawing/2014/main" id="{387D9D50-5673-978C-BB30-CE129E215B71}"/>
              </a:ext>
            </a:extLst>
          </p:cNvPr>
          <p:cNvSpPr>
            <a:spLocks noGrp="1"/>
          </p:cNvSpPr>
          <p:nvPr>
            <p:ph type="title"/>
          </p:nvPr>
        </p:nvSpPr>
        <p:spPr/>
        <p:txBody>
          <a:bodyPr/>
          <a:lstStyle/>
          <a:p>
            <a:r>
              <a:rPr lang="en-US" dirty="0">
                <a:latin typeface="Aptos"/>
              </a:rPr>
              <a:t>Core Components – Angles</a:t>
            </a:r>
            <a:endParaRPr lang="en-US" dirty="0"/>
          </a:p>
        </p:txBody>
      </p:sp>
    </p:spTree>
    <p:extLst>
      <p:ext uri="{BB962C8B-B14F-4D97-AF65-F5344CB8AC3E}">
        <p14:creationId xmlns:p14="http://schemas.microsoft.com/office/powerpoint/2010/main" val="146487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B3EA9-2236-291B-A47A-9CF0D499A4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F4197BD-4D41-E70A-17DE-CCC1A1B08DB2}"/>
              </a:ext>
            </a:extLst>
          </p:cNvPr>
          <p:cNvSpPr>
            <a:spLocks noGrp="1"/>
          </p:cNvSpPr>
          <p:nvPr>
            <p:ph type="body" idx="16"/>
          </p:nvPr>
        </p:nvSpPr>
        <p:spPr>
          <a:xfrm>
            <a:off x="863080" y="1471092"/>
            <a:ext cx="16954356" cy="8092008"/>
          </a:xfrm>
        </p:spPr>
        <p:txBody>
          <a:bodyPr/>
          <a:lstStyle/>
          <a:p>
            <a:r>
              <a:rPr lang="en-US" sz="3200" dirty="0">
                <a:latin typeface="+mj-lt"/>
              </a:rPr>
              <a:t>Following the initial public review and subsequent publication of the </a:t>
            </a:r>
            <a:r>
              <a:rPr lang="en-US" sz="3200" dirty="0" err="1">
                <a:latin typeface="+mj-lt"/>
              </a:rPr>
              <a:t>GeoPose</a:t>
            </a:r>
            <a:r>
              <a:rPr lang="en-US" sz="3200" dirty="0">
                <a:latin typeface="+mj-lt"/>
              </a:rPr>
              <a:t> standard, we received valuable feedback across multiple areas. These insights were carefully analyzed and grouped into eight focused work packages—each centered around a specific theme—to guide future enhancements and ensure the standard continues to meet the needs of its growing user community.</a:t>
            </a:r>
          </a:p>
          <a:p>
            <a:endParaRPr lang="en-US" sz="3200" dirty="0">
              <a:latin typeface="+mj-lt"/>
            </a:endParaRPr>
          </a:p>
          <a:p>
            <a:r>
              <a:rPr lang="en-US" sz="3200" dirty="0">
                <a:latin typeface="+mj-lt"/>
              </a:rPr>
              <a:t>Seven of the Work Packages reflect improvements based on feedback and implementation experience since publication of the OGC </a:t>
            </a:r>
            <a:r>
              <a:rPr lang="en-US" sz="3200" dirty="0" err="1">
                <a:latin typeface="+mj-lt"/>
              </a:rPr>
              <a:t>GeoPose</a:t>
            </a:r>
            <a:r>
              <a:rPr lang="en-US" sz="3200" dirty="0">
                <a:latin typeface="+mj-lt"/>
              </a:rPr>
              <a:t> 1.0 standard.</a:t>
            </a:r>
          </a:p>
          <a:p>
            <a:endParaRPr lang="en-US" sz="3200" dirty="0">
              <a:latin typeface="+mj-lt"/>
            </a:endParaRPr>
          </a:p>
          <a:p>
            <a:r>
              <a:rPr lang="en-US" sz="3200" dirty="0">
                <a:latin typeface="+mj-lt"/>
              </a:rPr>
              <a:t>Work Package 8 is different. It aims to support implementation of systems that accept requests accompanied by images and respond with a corresponding </a:t>
            </a:r>
            <a:r>
              <a:rPr lang="en-US" sz="3200" dirty="0" err="1">
                <a:latin typeface="+mj-lt"/>
              </a:rPr>
              <a:t>GeoPose</a:t>
            </a:r>
            <a:r>
              <a:rPr lang="en-US" sz="3200" dirty="0">
                <a:latin typeface="+mj-lt"/>
              </a:rPr>
              <a:t> – Visual Positioning Systems (VPS).</a:t>
            </a:r>
          </a:p>
          <a:p>
            <a:pPr marL="0" indent="0">
              <a:buNone/>
            </a:pPr>
            <a:endParaRPr lang="en-US" sz="3200" dirty="0"/>
          </a:p>
          <a:p>
            <a:r>
              <a:rPr lang="en-US" sz="3200" dirty="0">
                <a:latin typeface="+mj-lt"/>
              </a:rPr>
              <a:t>Experience with VPS has brought out some of the fundamental aspects of poses and geolocation and we’ll now take a step back to consider them.</a:t>
            </a:r>
          </a:p>
          <a:p>
            <a:pPr marL="0" indent="0">
              <a:buNone/>
            </a:pPr>
            <a:endParaRPr lang="en-US" dirty="0"/>
          </a:p>
        </p:txBody>
      </p:sp>
      <p:sp>
        <p:nvSpPr>
          <p:cNvPr id="3" name="Title 2">
            <a:extLst>
              <a:ext uri="{FF2B5EF4-FFF2-40B4-BE49-F238E27FC236}">
                <a16:creationId xmlns:a16="http://schemas.microsoft.com/office/drawing/2014/main" id="{905DC566-D87A-E966-D171-F19452F44A50}"/>
              </a:ext>
            </a:extLst>
          </p:cNvPr>
          <p:cNvSpPr>
            <a:spLocks noGrp="1"/>
          </p:cNvSpPr>
          <p:nvPr>
            <p:ph type="title"/>
          </p:nvPr>
        </p:nvSpPr>
        <p:spPr/>
        <p:txBody>
          <a:bodyPr/>
          <a:lstStyle/>
          <a:p>
            <a:r>
              <a:rPr lang="en-US" dirty="0" err="1"/>
              <a:t>GeoPose</a:t>
            </a:r>
            <a:r>
              <a:rPr lang="en-US" dirty="0"/>
              <a:t> 1.x</a:t>
            </a:r>
          </a:p>
        </p:txBody>
      </p:sp>
    </p:spTree>
    <p:extLst>
      <p:ext uri="{BB962C8B-B14F-4D97-AF65-F5344CB8AC3E}">
        <p14:creationId xmlns:p14="http://schemas.microsoft.com/office/powerpoint/2010/main" val="1317121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660FA-FF0F-2AAB-79A7-A2B3FC3A2040}"/>
            </a:ext>
          </a:extLst>
        </p:cNvPr>
        <p:cNvGrpSpPr/>
        <p:nvPr/>
      </p:nvGrpSpPr>
      <p:grpSpPr>
        <a:xfrm>
          <a:off x="0" y="0"/>
          <a:ext cx="0" cy="0"/>
          <a:chOff x="0" y="0"/>
          <a:chExt cx="0" cy="0"/>
        </a:xfrm>
      </p:grpSpPr>
      <p:pic>
        <p:nvPicPr>
          <p:cNvPr id="7" name="Picture 6" descr="A diagram of a number&#10;&#10;AI-generated content may be incorrect.">
            <a:extLst>
              <a:ext uri="{FF2B5EF4-FFF2-40B4-BE49-F238E27FC236}">
                <a16:creationId xmlns:a16="http://schemas.microsoft.com/office/drawing/2014/main" id="{4190AEDE-0658-3EB6-28C5-21394C1E67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863269"/>
            <a:ext cx="11064939" cy="8099881"/>
          </a:xfrm>
          <a:prstGeom prst="rect">
            <a:avLst/>
          </a:prstGeom>
        </p:spPr>
      </p:pic>
      <p:sp>
        <p:nvSpPr>
          <p:cNvPr id="2" name="Text Placeholder 1">
            <a:extLst>
              <a:ext uri="{FF2B5EF4-FFF2-40B4-BE49-F238E27FC236}">
                <a16:creationId xmlns:a16="http://schemas.microsoft.com/office/drawing/2014/main" id="{D1E3A1EF-1364-549F-57C1-5B0D33B21825}"/>
              </a:ext>
            </a:extLst>
          </p:cNvPr>
          <p:cNvSpPr>
            <a:spLocks noGrp="1"/>
          </p:cNvSpPr>
          <p:nvPr>
            <p:ph type="body" idx="16"/>
          </p:nvPr>
        </p:nvSpPr>
        <p:spPr>
          <a:xfrm>
            <a:off x="916034" y="1638300"/>
            <a:ext cx="16573356" cy="8305800"/>
          </a:xfrm>
        </p:spPr>
        <p:txBody>
          <a:bodyPr/>
          <a:lstStyle/>
          <a:p>
            <a:pPr marL="0" indent="0">
              <a:buNone/>
            </a:pPr>
            <a:r>
              <a:rPr lang="en-US" dirty="0"/>
              <a:t> </a:t>
            </a:r>
          </a:p>
        </p:txBody>
      </p:sp>
      <p:sp>
        <p:nvSpPr>
          <p:cNvPr id="3" name="Title 2">
            <a:extLst>
              <a:ext uri="{FF2B5EF4-FFF2-40B4-BE49-F238E27FC236}">
                <a16:creationId xmlns:a16="http://schemas.microsoft.com/office/drawing/2014/main" id="{3796C6E7-30C9-F1EF-3650-C9D023CBEC5D}"/>
              </a:ext>
            </a:extLst>
          </p:cNvPr>
          <p:cNvSpPr>
            <a:spLocks noGrp="1"/>
          </p:cNvSpPr>
          <p:nvPr>
            <p:ph type="title"/>
          </p:nvPr>
        </p:nvSpPr>
        <p:spPr/>
        <p:txBody>
          <a:bodyPr/>
          <a:lstStyle/>
          <a:p>
            <a:r>
              <a:rPr lang="en-US" dirty="0">
                <a:latin typeface="Aptos"/>
              </a:rPr>
              <a:t>Core Components – Coordinates</a:t>
            </a:r>
            <a:endParaRPr lang="en-US" dirty="0"/>
          </a:p>
        </p:txBody>
      </p:sp>
    </p:spTree>
    <p:extLst>
      <p:ext uri="{BB962C8B-B14F-4D97-AF65-F5344CB8AC3E}">
        <p14:creationId xmlns:p14="http://schemas.microsoft.com/office/powerpoint/2010/main" val="2803039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F11A0-4C70-69E0-7494-EA0C7059C1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32022F-4582-DAC3-9FBB-B6EF16A38174}"/>
              </a:ext>
            </a:extLst>
          </p:cNvPr>
          <p:cNvSpPr>
            <a:spLocks noGrp="1"/>
          </p:cNvSpPr>
          <p:nvPr>
            <p:ph type="title"/>
          </p:nvPr>
        </p:nvSpPr>
        <p:spPr/>
        <p:txBody>
          <a:bodyPr/>
          <a:lstStyle/>
          <a:p>
            <a:r>
              <a:rPr lang="en-US" dirty="0">
                <a:latin typeface="Aptos"/>
              </a:rPr>
              <a:t>Time Coordinate Components</a:t>
            </a:r>
            <a:endParaRPr lang="en-US" dirty="0"/>
          </a:p>
        </p:txBody>
      </p:sp>
      <p:pic>
        <p:nvPicPr>
          <p:cNvPr id="7" name="Picture 6" descr="A screenshot of a computer&#10;&#10;AI-generated content may be incorrect.">
            <a:extLst>
              <a:ext uri="{FF2B5EF4-FFF2-40B4-BE49-F238E27FC236}">
                <a16:creationId xmlns:a16="http://schemas.microsoft.com/office/drawing/2014/main" id="{42D2F412-0981-5512-4DD6-B65FFA593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2143"/>
            <a:ext cx="18288000" cy="646271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0A33FF-9F1A-72E0-1105-E5EE3197F035}"/>
                  </a:ext>
                </a:extLst>
              </p14:cNvPr>
              <p14:cNvContentPartPr/>
              <p14:nvPr/>
            </p14:nvContentPartPr>
            <p14:xfrm>
              <a:off x="9941960" y="5297669"/>
              <a:ext cx="668520" cy="464760"/>
            </p14:xfrm>
          </p:contentPart>
        </mc:Choice>
        <mc:Fallback xmlns="">
          <p:pic>
            <p:nvPicPr>
              <p:cNvPr id="9" name="Ink 8">
                <a:extLst>
                  <a:ext uri="{FF2B5EF4-FFF2-40B4-BE49-F238E27FC236}">
                    <a16:creationId xmlns:a16="http://schemas.microsoft.com/office/drawing/2014/main" id="{A20A33FF-9F1A-72E0-1105-E5EE3197F035}"/>
                  </a:ext>
                </a:extLst>
              </p:cNvPr>
              <p:cNvPicPr/>
              <p:nvPr/>
            </p:nvPicPr>
            <p:blipFill>
              <a:blip r:embed="rId4"/>
              <a:stretch>
                <a:fillRect/>
              </a:stretch>
            </p:blipFill>
            <p:spPr>
              <a:xfrm>
                <a:off x="9935840" y="5291549"/>
                <a:ext cx="680760" cy="477000"/>
              </a:xfrm>
              <a:prstGeom prst="rect">
                <a:avLst/>
              </a:prstGeom>
            </p:spPr>
          </p:pic>
        </mc:Fallback>
      </mc:AlternateContent>
      <p:grpSp>
        <p:nvGrpSpPr>
          <p:cNvPr id="26" name="Group 25">
            <a:extLst>
              <a:ext uri="{FF2B5EF4-FFF2-40B4-BE49-F238E27FC236}">
                <a16:creationId xmlns:a16="http://schemas.microsoft.com/office/drawing/2014/main" id="{B5A72B7A-E032-E100-8D07-DE444E7C659C}"/>
              </a:ext>
            </a:extLst>
          </p:cNvPr>
          <p:cNvGrpSpPr/>
          <p:nvPr/>
        </p:nvGrpSpPr>
        <p:grpSpPr>
          <a:xfrm>
            <a:off x="10884440" y="5731829"/>
            <a:ext cx="2035800" cy="1464120"/>
            <a:chOff x="10884440" y="5731829"/>
            <a:chExt cx="2035800" cy="14641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52BF8E1-C4D8-5431-C6E1-97ECDDA8CEC6}"/>
                    </a:ext>
                  </a:extLst>
                </p14:cNvPr>
                <p14:cNvContentPartPr/>
                <p14:nvPr/>
              </p14:nvContentPartPr>
              <p14:xfrm>
                <a:off x="10884440" y="5731829"/>
                <a:ext cx="365040" cy="336600"/>
              </p14:xfrm>
            </p:contentPart>
          </mc:Choice>
          <mc:Fallback xmlns="">
            <p:pic>
              <p:nvPicPr>
                <p:cNvPr id="10" name="Ink 9">
                  <a:extLst>
                    <a:ext uri="{FF2B5EF4-FFF2-40B4-BE49-F238E27FC236}">
                      <a16:creationId xmlns:a16="http://schemas.microsoft.com/office/drawing/2014/main" id="{152BF8E1-C4D8-5431-C6E1-97ECDDA8CEC6}"/>
                    </a:ext>
                  </a:extLst>
                </p:cNvPr>
                <p:cNvPicPr/>
                <p:nvPr/>
              </p:nvPicPr>
              <p:blipFill>
                <a:blip r:embed="rId6"/>
                <a:stretch>
                  <a:fillRect/>
                </a:stretch>
              </p:blipFill>
              <p:spPr>
                <a:xfrm>
                  <a:off x="10878320" y="5725709"/>
                  <a:ext cx="377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D40EDB1-EA9B-03D3-65DF-77264C2DBDC4}"/>
                    </a:ext>
                  </a:extLst>
                </p14:cNvPr>
                <p14:cNvContentPartPr/>
                <p14:nvPr/>
              </p14:nvContentPartPr>
              <p14:xfrm>
                <a:off x="11271440" y="6195509"/>
                <a:ext cx="196560" cy="186120"/>
              </p14:xfrm>
            </p:contentPart>
          </mc:Choice>
          <mc:Fallback xmlns="">
            <p:pic>
              <p:nvPicPr>
                <p:cNvPr id="11" name="Ink 10">
                  <a:extLst>
                    <a:ext uri="{FF2B5EF4-FFF2-40B4-BE49-F238E27FC236}">
                      <a16:creationId xmlns:a16="http://schemas.microsoft.com/office/drawing/2014/main" id="{8D40EDB1-EA9B-03D3-65DF-77264C2DBDC4}"/>
                    </a:ext>
                  </a:extLst>
                </p:cNvPr>
                <p:cNvPicPr/>
                <p:nvPr/>
              </p:nvPicPr>
              <p:blipFill>
                <a:blip r:embed="rId8"/>
                <a:stretch>
                  <a:fillRect/>
                </a:stretch>
              </p:blipFill>
              <p:spPr>
                <a:xfrm>
                  <a:off x="11265320" y="6189389"/>
                  <a:ext cx="20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26D9C9E-94F4-6C2E-E42D-7ECD0D059E04}"/>
                    </a:ext>
                  </a:extLst>
                </p14:cNvPr>
                <p14:cNvContentPartPr/>
                <p14:nvPr/>
              </p14:nvContentPartPr>
              <p14:xfrm>
                <a:off x="11605160" y="6159509"/>
                <a:ext cx="224280" cy="482040"/>
              </p14:xfrm>
            </p:contentPart>
          </mc:Choice>
          <mc:Fallback xmlns="">
            <p:pic>
              <p:nvPicPr>
                <p:cNvPr id="13" name="Ink 12">
                  <a:extLst>
                    <a:ext uri="{FF2B5EF4-FFF2-40B4-BE49-F238E27FC236}">
                      <a16:creationId xmlns:a16="http://schemas.microsoft.com/office/drawing/2014/main" id="{E26D9C9E-94F4-6C2E-E42D-7ECD0D059E04}"/>
                    </a:ext>
                  </a:extLst>
                </p:cNvPr>
                <p:cNvPicPr/>
                <p:nvPr/>
              </p:nvPicPr>
              <p:blipFill>
                <a:blip r:embed="rId10"/>
                <a:stretch>
                  <a:fillRect/>
                </a:stretch>
              </p:blipFill>
              <p:spPr>
                <a:xfrm>
                  <a:off x="11599040" y="6153389"/>
                  <a:ext cx="2365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626DB86-3A5D-428A-0A98-F0E6B85D7BEC}"/>
                    </a:ext>
                  </a:extLst>
                </p14:cNvPr>
                <p14:cNvContentPartPr/>
                <p14:nvPr/>
              </p14:nvContentPartPr>
              <p14:xfrm>
                <a:off x="11711720" y="6284789"/>
                <a:ext cx="291960" cy="578520"/>
              </p14:xfrm>
            </p:contentPart>
          </mc:Choice>
          <mc:Fallback xmlns="">
            <p:pic>
              <p:nvPicPr>
                <p:cNvPr id="14" name="Ink 13">
                  <a:extLst>
                    <a:ext uri="{FF2B5EF4-FFF2-40B4-BE49-F238E27FC236}">
                      <a16:creationId xmlns:a16="http://schemas.microsoft.com/office/drawing/2014/main" id="{3626DB86-3A5D-428A-0A98-F0E6B85D7BEC}"/>
                    </a:ext>
                  </a:extLst>
                </p:cNvPr>
                <p:cNvPicPr/>
                <p:nvPr/>
              </p:nvPicPr>
              <p:blipFill>
                <a:blip r:embed="rId12"/>
                <a:stretch>
                  <a:fillRect/>
                </a:stretch>
              </p:blipFill>
              <p:spPr>
                <a:xfrm>
                  <a:off x="11705600" y="6278669"/>
                  <a:ext cx="3042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FA924AA-65F2-458A-7681-EEC35436B8F2}"/>
                    </a:ext>
                  </a:extLst>
                </p14:cNvPr>
                <p14:cNvContentPartPr/>
                <p14:nvPr/>
              </p14:nvContentPartPr>
              <p14:xfrm>
                <a:off x="11712800" y="6429509"/>
                <a:ext cx="276120" cy="90360"/>
              </p14:xfrm>
            </p:contentPart>
          </mc:Choice>
          <mc:Fallback xmlns="">
            <p:pic>
              <p:nvPicPr>
                <p:cNvPr id="16" name="Ink 15">
                  <a:extLst>
                    <a:ext uri="{FF2B5EF4-FFF2-40B4-BE49-F238E27FC236}">
                      <a16:creationId xmlns:a16="http://schemas.microsoft.com/office/drawing/2014/main" id="{6FA924AA-65F2-458A-7681-EEC35436B8F2}"/>
                    </a:ext>
                  </a:extLst>
                </p:cNvPr>
                <p:cNvPicPr/>
                <p:nvPr/>
              </p:nvPicPr>
              <p:blipFill>
                <a:blip r:embed="rId14"/>
                <a:stretch>
                  <a:fillRect/>
                </a:stretch>
              </p:blipFill>
              <p:spPr>
                <a:xfrm>
                  <a:off x="11706680" y="6423389"/>
                  <a:ext cx="288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29D3733-EF3F-4C12-E230-F1650B2C9904}"/>
                    </a:ext>
                  </a:extLst>
                </p14:cNvPr>
                <p14:cNvContentPartPr/>
                <p14:nvPr/>
              </p14:nvContentPartPr>
              <p14:xfrm>
                <a:off x="11916560" y="6703829"/>
                <a:ext cx="236160" cy="323280"/>
              </p14:xfrm>
            </p:contentPart>
          </mc:Choice>
          <mc:Fallback xmlns="">
            <p:pic>
              <p:nvPicPr>
                <p:cNvPr id="18" name="Ink 17">
                  <a:extLst>
                    <a:ext uri="{FF2B5EF4-FFF2-40B4-BE49-F238E27FC236}">
                      <a16:creationId xmlns:a16="http://schemas.microsoft.com/office/drawing/2014/main" id="{529D3733-EF3F-4C12-E230-F1650B2C9904}"/>
                    </a:ext>
                  </a:extLst>
                </p:cNvPr>
                <p:cNvPicPr/>
                <p:nvPr/>
              </p:nvPicPr>
              <p:blipFill>
                <a:blip r:embed="rId16"/>
                <a:stretch>
                  <a:fillRect/>
                </a:stretch>
              </p:blipFill>
              <p:spPr>
                <a:xfrm>
                  <a:off x="11910440" y="6697709"/>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A0B1926-CDA8-694D-AFC6-675566CBB5FE}"/>
                    </a:ext>
                  </a:extLst>
                </p14:cNvPr>
                <p14:cNvContentPartPr/>
                <p14:nvPr/>
              </p14:nvContentPartPr>
              <p14:xfrm>
                <a:off x="12177200" y="6877349"/>
                <a:ext cx="212760" cy="205920"/>
              </p14:xfrm>
            </p:contentPart>
          </mc:Choice>
          <mc:Fallback xmlns="">
            <p:pic>
              <p:nvPicPr>
                <p:cNvPr id="19" name="Ink 18">
                  <a:extLst>
                    <a:ext uri="{FF2B5EF4-FFF2-40B4-BE49-F238E27FC236}">
                      <a16:creationId xmlns:a16="http://schemas.microsoft.com/office/drawing/2014/main" id="{0A0B1926-CDA8-694D-AFC6-675566CBB5FE}"/>
                    </a:ext>
                  </a:extLst>
                </p:cNvPr>
                <p:cNvPicPr/>
                <p:nvPr/>
              </p:nvPicPr>
              <p:blipFill>
                <a:blip r:embed="rId18"/>
                <a:stretch>
                  <a:fillRect/>
                </a:stretch>
              </p:blipFill>
              <p:spPr>
                <a:xfrm>
                  <a:off x="12171080" y="6871229"/>
                  <a:ext cx="22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D8029E48-7F88-4F25-0349-A34FB9264FF0}"/>
                    </a:ext>
                  </a:extLst>
                </p14:cNvPr>
                <p14:cNvContentPartPr/>
                <p14:nvPr/>
              </p14:nvContentPartPr>
              <p14:xfrm>
                <a:off x="12266120" y="6937469"/>
                <a:ext cx="27720" cy="26640"/>
              </p14:xfrm>
            </p:contentPart>
          </mc:Choice>
          <mc:Fallback xmlns="">
            <p:pic>
              <p:nvPicPr>
                <p:cNvPr id="20" name="Ink 19">
                  <a:extLst>
                    <a:ext uri="{FF2B5EF4-FFF2-40B4-BE49-F238E27FC236}">
                      <a16:creationId xmlns:a16="http://schemas.microsoft.com/office/drawing/2014/main" id="{D8029E48-7F88-4F25-0349-A34FB9264FF0}"/>
                    </a:ext>
                  </a:extLst>
                </p:cNvPr>
                <p:cNvPicPr/>
                <p:nvPr/>
              </p:nvPicPr>
              <p:blipFill>
                <a:blip r:embed="rId20"/>
                <a:stretch>
                  <a:fillRect/>
                </a:stretch>
              </p:blipFill>
              <p:spPr>
                <a:xfrm>
                  <a:off x="12260000" y="6931349"/>
                  <a:ext cx="39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B6A42B99-908B-07ED-A3E5-6AB0B28C6CAE}"/>
                    </a:ext>
                  </a:extLst>
                </p14:cNvPr>
                <p14:cNvContentPartPr/>
                <p14:nvPr/>
              </p14:nvContentPartPr>
              <p14:xfrm>
                <a:off x="12177560" y="6854669"/>
                <a:ext cx="30600" cy="155880"/>
              </p14:xfrm>
            </p:contentPart>
          </mc:Choice>
          <mc:Fallback xmlns="">
            <p:pic>
              <p:nvPicPr>
                <p:cNvPr id="22" name="Ink 21">
                  <a:extLst>
                    <a:ext uri="{FF2B5EF4-FFF2-40B4-BE49-F238E27FC236}">
                      <a16:creationId xmlns:a16="http://schemas.microsoft.com/office/drawing/2014/main" id="{B6A42B99-908B-07ED-A3E5-6AB0B28C6CAE}"/>
                    </a:ext>
                  </a:extLst>
                </p:cNvPr>
                <p:cNvPicPr/>
                <p:nvPr/>
              </p:nvPicPr>
              <p:blipFill>
                <a:blip r:embed="rId22"/>
                <a:stretch>
                  <a:fillRect/>
                </a:stretch>
              </p:blipFill>
              <p:spPr>
                <a:xfrm>
                  <a:off x="12171440" y="6848549"/>
                  <a:ext cx="42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DDAF4100-23F3-49EF-7BD8-AA6CD9D68650}"/>
                    </a:ext>
                  </a:extLst>
                </p14:cNvPr>
                <p14:cNvContentPartPr/>
                <p14:nvPr/>
              </p14:nvContentPartPr>
              <p14:xfrm>
                <a:off x="12479600" y="6733349"/>
                <a:ext cx="440640" cy="462600"/>
              </p14:xfrm>
            </p:contentPart>
          </mc:Choice>
          <mc:Fallback xmlns="">
            <p:pic>
              <p:nvPicPr>
                <p:cNvPr id="24" name="Ink 23">
                  <a:extLst>
                    <a:ext uri="{FF2B5EF4-FFF2-40B4-BE49-F238E27FC236}">
                      <a16:creationId xmlns:a16="http://schemas.microsoft.com/office/drawing/2014/main" id="{DDAF4100-23F3-49EF-7BD8-AA6CD9D68650}"/>
                    </a:ext>
                  </a:extLst>
                </p:cNvPr>
                <p:cNvPicPr/>
                <p:nvPr/>
              </p:nvPicPr>
              <p:blipFill>
                <a:blip r:embed="rId24"/>
                <a:stretch>
                  <a:fillRect/>
                </a:stretch>
              </p:blipFill>
              <p:spPr>
                <a:xfrm>
                  <a:off x="12473480" y="6727229"/>
                  <a:ext cx="452880" cy="47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0EF6EED8-441F-8ABB-A2A1-9DF45A892F42}"/>
                  </a:ext>
                </a:extLst>
              </p14:cNvPr>
              <p14:cNvContentPartPr/>
              <p14:nvPr/>
            </p14:nvContentPartPr>
            <p14:xfrm>
              <a:off x="12395000" y="7343909"/>
              <a:ext cx="28440" cy="12600"/>
            </p14:xfrm>
          </p:contentPart>
        </mc:Choice>
        <mc:Fallback xmlns="">
          <p:pic>
            <p:nvPicPr>
              <p:cNvPr id="25" name="Ink 24">
                <a:extLst>
                  <a:ext uri="{FF2B5EF4-FFF2-40B4-BE49-F238E27FC236}">
                    <a16:creationId xmlns:a16="http://schemas.microsoft.com/office/drawing/2014/main" id="{0EF6EED8-441F-8ABB-A2A1-9DF45A892F42}"/>
                  </a:ext>
                </a:extLst>
              </p:cNvPr>
              <p:cNvPicPr/>
              <p:nvPr/>
            </p:nvPicPr>
            <p:blipFill>
              <a:blip r:embed="rId26"/>
              <a:stretch>
                <a:fillRect/>
              </a:stretch>
            </p:blipFill>
            <p:spPr>
              <a:xfrm>
                <a:off x="12388880" y="7337789"/>
                <a:ext cx="40680" cy="24840"/>
              </a:xfrm>
              <a:prstGeom prst="rect">
                <a:avLst/>
              </a:prstGeom>
            </p:spPr>
          </p:pic>
        </mc:Fallback>
      </mc:AlternateContent>
      <p:grpSp>
        <p:nvGrpSpPr>
          <p:cNvPr id="29" name="Group 28">
            <a:extLst>
              <a:ext uri="{FF2B5EF4-FFF2-40B4-BE49-F238E27FC236}">
                <a16:creationId xmlns:a16="http://schemas.microsoft.com/office/drawing/2014/main" id="{D95F84E4-5EFE-92BA-D149-0ABA9516B66A}"/>
              </a:ext>
            </a:extLst>
          </p:cNvPr>
          <p:cNvGrpSpPr/>
          <p:nvPr/>
        </p:nvGrpSpPr>
        <p:grpSpPr>
          <a:xfrm>
            <a:off x="12801440" y="7245269"/>
            <a:ext cx="203400" cy="186480"/>
            <a:chOff x="12801440" y="7245269"/>
            <a:chExt cx="203400" cy="18648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9C701F5-7EC2-2A6A-A0F5-38DEFAF40F08}"/>
                    </a:ext>
                  </a:extLst>
                </p14:cNvPr>
                <p14:cNvContentPartPr/>
                <p14:nvPr/>
              </p14:nvContentPartPr>
              <p14:xfrm>
                <a:off x="12801440" y="7245269"/>
                <a:ext cx="174600" cy="149040"/>
              </p14:xfrm>
            </p:contentPart>
          </mc:Choice>
          <mc:Fallback xmlns="">
            <p:pic>
              <p:nvPicPr>
                <p:cNvPr id="27" name="Ink 26">
                  <a:extLst>
                    <a:ext uri="{FF2B5EF4-FFF2-40B4-BE49-F238E27FC236}">
                      <a16:creationId xmlns:a16="http://schemas.microsoft.com/office/drawing/2014/main" id="{49C701F5-7EC2-2A6A-A0F5-38DEFAF40F08}"/>
                    </a:ext>
                  </a:extLst>
                </p:cNvPr>
                <p:cNvPicPr/>
                <p:nvPr/>
              </p:nvPicPr>
              <p:blipFill>
                <a:blip r:embed="rId28"/>
                <a:stretch>
                  <a:fillRect/>
                </a:stretch>
              </p:blipFill>
              <p:spPr>
                <a:xfrm>
                  <a:off x="12795320" y="7239149"/>
                  <a:ext cx="186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1D96CF3-4EA0-73D1-1E25-560444BF2CBA}"/>
                    </a:ext>
                  </a:extLst>
                </p14:cNvPr>
                <p14:cNvContentPartPr/>
                <p14:nvPr/>
              </p14:nvContentPartPr>
              <p14:xfrm>
                <a:off x="12838160" y="7401509"/>
                <a:ext cx="166680" cy="30240"/>
              </p14:xfrm>
            </p:contentPart>
          </mc:Choice>
          <mc:Fallback xmlns="">
            <p:pic>
              <p:nvPicPr>
                <p:cNvPr id="28" name="Ink 27">
                  <a:extLst>
                    <a:ext uri="{FF2B5EF4-FFF2-40B4-BE49-F238E27FC236}">
                      <a16:creationId xmlns:a16="http://schemas.microsoft.com/office/drawing/2014/main" id="{E1D96CF3-4EA0-73D1-1E25-560444BF2CBA}"/>
                    </a:ext>
                  </a:extLst>
                </p:cNvPr>
                <p:cNvPicPr/>
                <p:nvPr/>
              </p:nvPicPr>
              <p:blipFill>
                <a:blip r:embed="rId30"/>
                <a:stretch>
                  <a:fillRect/>
                </a:stretch>
              </p:blipFill>
              <p:spPr>
                <a:xfrm>
                  <a:off x="12832040" y="7395389"/>
                  <a:ext cx="178920" cy="42480"/>
                </a:xfrm>
                <a:prstGeom prst="rect">
                  <a:avLst/>
                </a:prstGeom>
              </p:spPr>
            </p:pic>
          </mc:Fallback>
        </mc:AlternateContent>
      </p:grpSp>
      <p:grpSp>
        <p:nvGrpSpPr>
          <p:cNvPr id="32" name="Group 31">
            <a:extLst>
              <a:ext uri="{FF2B5EF4-FFF2-40B4-BE49-F238E27FC236}">
                <a16:creationId xmlns:a16="http://schemas.microsoft.com/office/drawing/2014/main" id="{FC4813CA-C6A4-8741-B660-6010BC9DB3C1}"/>
              </a:ext>
            </a:extLst>
          </p:cNvPr>
          <p:cNvGrpSpPr/>
          <p:nvPr/>
        </p:nvGrpSpPr>
        <p:grpSpPr>
          <a:xfrm>
            <a:off x="9913160" y="5262029"/>
            <a:ext cx="459360" cy="217080"/>
            <a:chOff x="9913160" y="5262029"/>
            <a:chExt cx="459360" cy="217080"/>
          </a:xfrm>
        </p:grpSpPr>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53DDD65B-7B93-902F-2F9B-DEF172F434D9}"/>
                    </a:ext>
                  </a:extLst>
                </p14:cNvPr>
                <p14:cNvContentPartPr/>
                <p14:nvPr/>
              </p14:nvContentPartPr>
              <p14:xfrm>
                <a:off x="9913160" y="5298029"/>
                <a:ext cx="64440" cy="181080"/>
              </p14:xfrm>
            </p:contentPart>
          </mc:Choice>
          <mc:Fallback xmlns="">
            <p:pic>
              <p:nvPicPr>
                <p:cNvPr id="30" name="Ink 29">
                  <a:extLst>
                    <a:ext uri="{FF2B5EF4-FFF2-40B4-BE49-F238E27FC236}">
                      <a16:creationId xmlns:a16="http://schemas.microsoft.com/office/drawing/2014/main" id="{53DDD65B-7B93-902F-2F9B-DEF172F434D9}"/>
                    </a:ext>
                  </a:extLst>
                </p:cNvPr>
                <p:cNvPicPr/>
                <p:nvPr/>
              </p:nvPicPr>
              <p:blipFill>
                <a:blip r:embed="rId32"/>
                <a:stretch>
                  <a:fillRect/>
                </a:stretch>
              </p:blipFill>
              <p:spPr>
                <a:xfrm>
                  <a:off x="9907040" y="5291909"/>
                  <a:ext cx="76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BEA58263-7BFB-2069-B7B1-71612E2CDCCC}"/>
                    </a:ext>
                  </a:extLst>
                </p14:cNvPr>
                <p14:cNvContentPartPr/>
                <p14:nvPr/>
              </p14:nvContentPartPr>
              <p14:xfrm>
                <a:off x="10000280" y="5262029"/>
                <a:ext cx="372240" cy="36000"/>
              </p14:xfrm>
            </p:contentPart>
          </mc:Choice>
          <mc:Fallback xmlns="">
            <p:pic>
              <p:nvPicPr>
                <p:cNvPr id="31" name="Ink 30">
                  <a:extLst>
                    <a:ext uri="{FF2B5EF4-FFF2-40B4-BE49-F238E27FC236}">
                      <a16:creationId xmlns:a16="http://schemas.microsoft.com/office/drawing/2014/main" id="{BEA58263-7BFB-2069-B7B1-71612E2CDCCC}"/>
                    </a:ext>
                  </a:extLst>
                </p:cNvPr>
                <p:cNvPicPr/>
                <p:nvPr/>
              </p:nvPicPr>
              <p:blipFill>
                <a:blip r:embed="rId34"/>
                <a:stretch>
                  <a:fillRect/>
                </a:stretch>
              </p:blipFill>
              <p:spPr>
                <a:xfrm>
                  <a:off x="9994160" y="5255909"/>
                  <a:ext cx="384480" cy="48240"/>
                </a:xfrm>
                <a:prstGeom prst="rect">
                  <a:avLst/>
                </a:prstGeom>
              </p:spPr>
            </p:pic>
          </mc:Fallback>
        </mc:AlternateContent>
      </p:grpSp>
      <p:sp>
        <p:nvSpPr>
          <p:cNvPr id="33" name="TextBox 32">
            <a:extLst>
              <a:ext uri="{FF2B5EF4-FFF2-40B4-BE49-F238E27FC236}">
                <a16:creationId xmlns:a16="http://schemas.microsoft.com/office/drawing/2014/main" id="{41DB3F25-E525-A00D-10DC-2DEFEF67694B}"/>
              </a:ext>
            </a:extLst>
          </p:cNvPr>
          <p:cNvSpPr txBox="1"/>
          <p:nvPr/>
        </p:nvSpPr>
        <p:spPr>
          <a:xfrm>
            <a:off x="533400" y="9410700"/>
            <a:ext cx="1066800" cy="461665"/>
          </a:xfrm>
          <a:prstGeom prst="rect">
            <a:avLst/>
          </a:prstGeom>
          <a:noFill/>
        </p:spPr>
        <p:txBody>
          <a:bodyPr wrap="square" rtlCol="0">
            <a:spAutoFit/>
          </a:bodyPr>
          <a:lstStyle/>
          <a:p>
            <a:r>
              <a:rPr lang="en-US" sz="2400" dirty="0"/>
              <a:t>2:30</a:t>
            </a:r>
          </a:p>
        </p:txBody>
      </p:sp>
    </p:spTree>
    <p:extLst>
      <p:ext uri="{BB962C8B-B14F-4D97-AF65-F5344CB8AC3E}">
        <p14:creationId xmlns:p14="http://schemas.microsoft.com/office/powerpoint/2010/main" val="3851513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6739-C433-F152-509B-383E382921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6065BB-27FE-28C0-1E7A-99F2EC028657}"/>
              </a:ext>
            </a:extLst>
          </p:cNvPr>
          <p:cNvSpPr>
            <a:spLocks noGrp="1"/>
          </p:cNvSpPr>
          <p:nvPr>
            <p:ph type="title"/>
          </p:nvPr>
        </p:nvSpPr>
        <p:spPr/>
        <p:txBody>
          <a:bodyPr/>
          <a:lstStyle/>
          <a:p>
            <a:r>
              <a:rPr lang="en-US" dirty="0">
                <a:latin typeface="Aptos"/>
              </a:rPr>
              <a:t>Time Coordinate - Instant</a:t>
            </a:r>
            <a:endParaRPr lang="en-US" dirty="0"/>
          </a:p>
        </p:txBody>
      </p:sp>
      <p:pic>
        <p:nvPicPr>
          <p:cNvPr id="5" name="Picture 4" descr="A diagram of a function&#10;&#10;AI-generated content may be incorrect.">
            <a:extLst>
              <a:ext uri="{FF2B5EF4-FFF2-40B4-BE49-F238E27FC236}">
                <a16:creationId xmlns:a16="http://schemas.microsoft.com/office/drawing/2014/main" id="{0395AAA9-EFF9-901C-6EEC-30C941D92D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1471092"/>
            <a:ext cx="10039172" cy="8392120"/>
          </a:xfrm>
          <a:prstGeom prst="rect">
            <a:avLst/>
          </a:prstGeom>
        </p:spPr>
      </p:pic>
    </p:spTree>
    <p:extLst>
      <p:ext uri="{BB962C8B-B14F-4D97-AF65-F5344CB8AC3E}">
        <p14:creationId xmlns:p14="http://schemas.microsoft.com/office/powerpoint/2010/main" val="3390764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4E31-319E-4F12-A92D-E19C564EC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A0AB55-C5E8-C470-9E21-FF98F2015210}"/>
              </a:ext>
            </a:extLst>
          </p:cNvPr>
          <p:cNvSpPr>
            <a:spLocks noGrp="1"/>
          </p:cNvSpPr>
          <p:nvPr>
            <p:ph type="title"/>
          </p:nvPr>
        </p:nvSpPr>
        <p:spPr/>
        <p:txBody>
          <a:bodyPr/>
          <a:lstStyle/>
          <a:p>
            <a:r>
              <a:rPr lang="en-US" dirty="0">
                <a:latin typeface="Aptos"/>
              </a:rPr>
              <a:t>Time Coordinate – Instant2</a:t>
            </a:r>
            <a:endParaRPr lang="en-US" dirty="0"/>
          </a:p>
        </p:txBody>
      </p:sp>
      <p:pic>
        <p:nvPicPr>
          <p:cNvPr id="5" name="Picture 4" descr="A diagram of a process&#10;&#10;AI-generated content may be incorrect.">
            <a:extLst>
              <a:ext uri="{FF2B5EF4-FFF2-40B4-BE49-F238E27FC236}">
                <a16:creationId xmlns:a16="http://schemas.microsoft.com/office/drawing/2014/main" id="{22B2192B-46A2-0868-B6BE-57AF9C40A0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2552700"/>
            <a:ext cx="4871740" cy="7006547"/>
          </a:xfrm>
          <a:prstGeom prst="rect">
            <a:avLst/>
          </a:prstGeom>
        </p:spPr>
      </p:pic>
    </p:spTree>
    <p:extLst>
      <p:ext uri="{BB962C8B-B14F-4D97-AF65-F5344CB8AC3E}">
        <p14:creationId xmlns:p14="http://schemas.microsoft.com/office/powerpoint/2010/main" val="538374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2A3E8-6835-1466-D0C2-2A3899A22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366576-736C-1DF8-61AB-9220EDE3DD7A}"/>
              </a:ext>
            </a:extLst>
          </p:cNvPr>
          <p:cNvSpPr>
            <a:spLocks noGrp="1"/>
          </p:cNvSpPr>
          <p:nvPr>
            <p:ph type="title"/>
          </p:nvPr>
        </p:nvSpPr>
        <p:spPr/>
        <p:txBody>
          <a:bodyPr/>
          <a:lstStyle/>
          <a:p>
            <a:r>
              <a:rPr lang="en-US" dirty="0">
                <a:latin typeface="Aptos"/>
              </a:rPr>
              <a:t>Time Coordinate – </a:t>
            </a:r>
            <a:r>
              <a:rPr lang="en-US" dirty="0" err="1">
                <a:latin typeface="Aptos"/>
              </a:rPr>
              <a:t>TimeOrigin</a:t>
            </a:r>
            <a:endParaRPr lang="en-US" dirty="0"/>
          </a:p>
        </p:txBody>
      </p:sp>
      <p:pic>
        <p:nvPicPr>
          <p:cNvPr id="7" name="Picture 6" descr="A diagram of a computer&#10;&#10;AI-generated content may be incorrect.">
            <a:extLst>
              <a:ext uri="{FF2B5EF4-FFF2-40B4-BE49-F238E27FC236}">
                <a16:creationId xmlns:a16="http://schemas.microsoft.com/office/drawing/2014/main" id="{4DD88F10-6FBE-8424-FDD9-D171E91A74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333500"/>
            <a:ext cx="15316200" cy="7857530"/>
          </a:xfrm>
          <a:prstGeom prst="rect">
            <a:avLst/>
          </a:prstGeom>
        </p:spPr>
      </p:pic>
    </p:spTree>
    <p:extLst>
      <p:ext uri="{BB962C8B-B14F-4D97-AF65-F5344CB8AC3E}">
        <p14:creationId xmlns:p14="http://schemas.microsoft.com/office/powerpoint/2010/main" val="2236354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73E5C-4DCE-9E22-B1B9-A7EFE6989B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71A63F-D4CF-C293-1B4B-DAB89E0311C3}"/>
              </a:ext>
            </a:extLst>
          </p:cNvPr>
          <p:cNvSpPr>
            <a:spLocks noGrp="1"/>
          </p:cNvSpPr>
          <p:nvPr>
            <p:ph type="title"/>
          </p:nvPr>
        </p:nvSpPr>
        <p:spPr/>
        <p:txBody>
          <a:bodyPr/>
          <a:lstStyle/>
          <a:p>
            <a:r>
              <a:rPr lang="en-US" dirty="0">
                <a:latin typeface="Aptos"/>
              </a:rPr>
              <a:t>Time Coordinate - Duration</a:t>
            </a:r>
            <a:endParaRPr lang="en-US" dirty="0"/>
          </a:p>
        </p:txBody>
      </p:sp>
      <p:pic>
        <p:nvPicPr>
          <p:cNvPr id="5" name="Picture 4" descr="A diagram of a process&#10;&#10;AI-generated content may be incorrect.">
            <a:extLst>
              <a:ext uri="{FF2B5EF4-FFF2-40B4-BE49-F238E27FC236}">
                <a16:creationId xmlns:a16="http://schemas.microsoft.com/office/drawing/2014/main" id="{85970BE1-47DA-6995-173C-BFFF45C0AD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38300"/>
            <a:ext cx="6447234" cy="8432349"/>
          </a:xfrm>
          <a:prstGeom prst="rect">
            <a:avLst/>
          </a:prstGeom>
        </p:spPr>
      </p:pic>
    </p:spTree>
    <p:extLst>
      <p:ext uri="{BB962C8B-B14F-4D97-AF65-F5344CB8AC3E}">
        <p14:creationId xmlns:p14="http://schemas.microsoft.com/office/powerpoint/2010/main" val="1527896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A58F-D03D-A33A-96FF-CB07B28E3054}"/>
            </a:ext>
          </a:extLst>
        </p:cNvPr>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AE27FD81-B459-9CB3-FE97-88A40F900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993"/>
            <a:ext cx="18288000" cy="9753600"/>
          </a:xfrm>
          <a:prstGeom prst="rect">
            <a:avLst/>
          </a:prstGeom>
        </p:spPr>
      </p:pic>
      <p:sp>
        <p:nvSpPr>
          <p:cNvPr id="3" name="Title 2">
            <a:extLst>
              <a:ext uri="{FF2B5EF4-FFF2-40B4-BE49-F238E27FC236}">
                <a16:creationId xmlns:a16="http://schemas.microsoft.com/office/drawing/2014/main" id="{E58124E7-902D-2436-8366-15551340816F}"/>
              </a:ext>
            </a:extLst>
          </p:cNvPr>
          <p:cNvSpPr>
            <a:spLocks noGrp="1"/>
          </p:cNvSpPr>
          <p:nvPr>
            <p:ph type="title"/>
          </p:nvPr>
        </p:nvSpPr>
        <p:spPr/>
        <p:txBody>
          <a:bodyPr/>
          <a:lstStyle/>
          <a:p>
            <a:r>
              <a:rPr lang="en-US">
                <a:latin typeface="Aptos"/>
              </a:rPr>
              <a:t>Uncertainty Components</a:t>
            </a:r>
            <a:endParaRPr lang="en-US" dirty="0"/>
          </a:p>
        </p:txBody>
      </p:sp>
      <p:sp>
        <p:nvSpPr>
          <p:cNvPr id="6" name="TextBox 5">
            <a:extLst>
              <a:ext uri="{FF2B5EF4-FFF2-40B4-BE49-F238E27FC236}">
                <a16:creationId xmlns:a16="http://schemas.microsoft.com/office/drawing/2014/main" id="{A360F109-E0CF-0CD7-362B-B6AF663942A1}"/>
              </a:ext>
            </a:extLst>
          </p:cNvPr>
          <p:cNvSpPr txBox="1"/>
          <p:nvPr/>
        </p:nvSpPr>
        <p:spPr>
          <a:xfrm>
            <a:off x="685800" y="8953500"/>
            <a:ext cx="762000" cy="461665"/>
          </a:xfrm>
          <a:prstGeom prst="rect">
            <a:avLst/>
          </a:prstGeom>
          <a:noFill/>
        </p:spPr>
        <p:txBody>
          <a:bodyPr wrap="square" rtlCol="0">
            <a:spAutoFit/>
          </a:bodyPr>
          <a:lstStyle/>
          <a:p>
            <a:r>
              <a:rPr lang="en-US" sz="2400"/>
              <a:t>2:40</a:t>
            </a:r>
            <a:endParaRPr lang="en-US" sz="2400" dirty="0"/>
          </a:p>
        </p:txBody>
      </p:sp>
    </p:spTree>
    <p:extLst>
      <p:ext uri="{BB962C8B-B14F-4D97-AF65-F5344CB8AC3E}">
        <p14:creationId xmlns:p14="http://schemas.microsoft.com/office/powerpoint/2010/main" val="23933304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AFC86-D8FF-E009-B4CD-488258F108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6938B9-6FF8-6A2E-2593-2547E8C211AB}"/>
              </a:ext>
            </a:extLst>
          </p:cNvPr>
          <p:cNvSpPr>
            <a:spLocks noGrp="1"/>
          </p:cNvSpPr>
          <p:nvPr>
            <p:ph type="title"/>
          </p:nvPr>
        </p:nvSpPr>
        <p:spPr>
          <a:xfrm>
            <a:off x="457200" y="274638"/>
            <a:ext cx="14173200" cy="1143000"/>
          </a:xfrm>
        </p:spPr>
        <p:txBody>
          <a:bodyPr anchor="ctr">
            <a:normAutofit/>
          </a:bodyPr>
          <a:lstStyle/>
          <a:p>
            <a:r>
              <a:rPr lang="en-US" sz="3900"/>
              <a:t>Uncertainty Components – </a:t>
            </a:r>
            <a:r>
              <a:rPr lang="en-US" sz="3900" err="1"/>
              <a:t>PositionUncertaintyEllipsoid</a:t>
            </a:r>
            <a:endParaRPr lang="en-US" sz="3900"/>
          </a:p>
        </p:txBody>
      </p:sp>
      <p:pic>
        <p:nvPicPr>
          <p:cNvPr id="5" name="Picture 4">
            <a:extLst>
              <a:ext uri="{FF2B5EF4-FFF2-40B4-BE49-F238E27FC236}">
                <a16:creationId xmlns:a16="http://schemas.microsoft.com/office/drawing/2014/main" id="{ED144374-9DD8-E87D-3986-D10E65C209EB}"/>
              </a:ext>
            </a:extLst>
          </p:cNvPr>
          <p:cNvPicPr>
            <a:picLocks noChangeAspect="1"/>
          </p:cNvPicPr>
          <p:nvPr/>
        </p:nvPicPr>
        <p:blipFill>
          <a:blip r:embed="rId2"/>
          <a:srcRect t="2007" b="8429"/>
          <a:stretch>
            <a:fillRect/>
          </a:stretch>
        </p:blipFill>
        <p:spPr>
          <a:xfrm>
            <a:off x="457200" y="1608138"/>
            <a:ext cx="6896100" cy="6528816"/>
          </a:xfrm>
          <a:prstGeom prst="rect">
            <a:avLst/>
          </a:prstGeom>
          <a:noFill/>
        </p:spPr>
      </p:pic>
      <p:sp>
        <p:nvSpPr>
          <p:cNvPr id="2" name="Text Placeholder 1">
            <a:extLst>
              <a:ext uri="{FF2B5EF4-FFF2-40B4-BE49-F238E27FC236}">
                <a16:creationId xmlns:a16="http://schemas.microsoft.com/office/drawing/2014/main" id="{0A8EFCC4-6285-60FF-7310-077890619D2D}"/>
              </a:ext>
            </a:extLst>
          </p:cNvPr>
          <p:cNvSpPr>
            <a:spLocks noGrp="1"/>
          </p:cNvSpPr>
          <p:nvPr>
            <p:ph type="body" idx="4294967295"/>
          </p:nvPr>
        </p:nvSpPr>
        <p:spPr>
          <a:xfrm>
            <a:off x="7734300" y="1608138"/>
            <a:ext cx="6896100" cy="6528816"/>
          </a:xfrm>
        </p:spPr>
        <p:txBody>
          <a:bodyPr anchor="t">
            <a:normAutofit/>
          </a:bodyPr>
          <a:lstStyle/>
          <a:p>
            <a:pPr marL="0"/>
            <a:r>
              <a:rPr lang="en-US" kern="1200">
                <a:solidFill>
                  <a:srgbClr val="FFFFFF"/>
                </a:solidFill>
              </a:rPr>
              <a:t>A 3D position uncertainty ellipsoid, visualizes the spread and orientation of uncertainty around a central point in space. The red dot indicates the mean (expected) position, and the ellipsoid's shape and orientation are derived from the covariance matrix, representing positional variance in all directions. </a:t>
            </a:r>
          </a:p>
        </p:txBody>
      </p:sp>
    </p:spTree>
    <p:extLst>
      <p:ext uri="{BB962C8B-B14F-4D97-AF65-F5344CB8AC3E}">
        <p14:creationId xmlns:p14="http://schemas.microsoft.com/office/powerpoint/2010/main" val="3170166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DCFD-83D1-3D05-92EC-651296CD30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A0565C-DBC1-EC9E-D87D-E7A02768FE8B}"/>
              </a:ext>
            </a:extLst>
          </p:cNvPr>
          <p:cNvSpPr>
            <a:spLocks noGrp="1"/>
          </p:cNvSpPr>
          <p:nvPr>
            <p:ph type="title"/>
          </p:nvPr>
        </p:nvSpPr>
        <p:spPr>
          <a:xfrm>
            <a:off x="457200" y="274638"/>
            <a:ext cx="14173200" cy="1143000"/>
          </a:xfrm>
        </p:spPr>
        <p:txBody>
          <a:bodyPr anchor="ctr">
            <a:normAutofit/>
          </a:bodyPr>
          <a:lstStyle/>
          <a:p>
            <a:r>
              <a:rPr lang="en-US" sz="3900"/>
              <a:t>Uncertainty Components – </a:t>
            </a:r>
            <a:r>
              <a:rPr lang="en-US" sz="3900" err="1"/>
              <a:t>OrientationUncertaintyAngles</a:t>
            </a:r>
            <a:endParaRPr lang="en-US" sz="3900"/>
          </a:p>
        </p:txBody>
      </p:sp>
      <p:pic>
        <p:nvPicPr>
          <p:cNvPr id="5" name="Picture 4">
            <a:extLst>
              <a:ext uri="{FF2B5EF4-FFF2-40B4-BE49-F238E27FC236}">
                <a16:creationId xmlns:a16="http://schemas.microsoft.com/office/drawing/2014/main" id="{9DDFCDBC-A34D-B146-38C4-1E1064B2E30E}"/>
              </a:ext>
            </a:extLst>
          </p:cNvPr>
          <p:cNvPicPr>
            <a:picLocks noChangeAspect="1"/>
          </p:cNvPicPr>
          <p:nvPr/>
        </p:nvPicPr>
        <p:blipFill>
          <a:blip r:embed="rId2"/>
          <a:srcRect t="6710" r="-1" b="-1"/>
          <a:stretch>
            <a:fillRect/>
          </a:stretch>
        </p:blipFill>
        <p:spPr>
          <a:xfrm>
            <a:off x="457200" y="1608138"/>
            <a:ext cx="6896100" cy="6528816"/>
          </a:xfrm>
          <a:prstGeom prst="rect">
            <a:avLst/>
          </a:prstGeom>
          <a:noFill/>
        </p:spPr>
      </p:pic>
      <p:sp>
        <p:nvSpPr>
          <p:cNvPr id="2" name="Text Placeholder 1">
            <a:extLst>
              <a:ext uri="{FF2B5EF4-FFF2-40B4-BE49-F238E27FC236}">
                <a16:creationId xmlns:a16="http://schemas.microsoft.com/office/drawing/2014/main" id="{984C3325-4B73-BDA8-E3EF-3FF3764389BA}"/>
              </a:ext>
            </a:extLst>
          </p:cNvPr>
          <p:cNvSpPr>
            <a:spLocks noGrp="1"/>
          </p:cNvSpPr>
          <p:nvPr>
            <p:ph type="body" idx="4294967295"/>
          </p:nvPr>
        </p:nvSpPr>
        <p:spPr>
          <a:xfrm>
            <a:off x="7734300" y="1608138"/>
            <a:ext cx="6896100" cy="6528816"/>
          </a:xfrm>
        </p:spPr>
        <p:txBody>
          <a:bodyPr anchor="t">
            <a:normAutofit/>
          </a:bodyPr>
          <a:lstStyle/>
          <a:p>
            <a:pPr marL="0"/>
            <a:r>
              <a:rPr lang="en-US" kern="1200">
                <a:solidFill>
                  <a:srgbClr val="FFFFFF"/>
                </a:solidFill>
              </a:rPr>
              <a:t>Here is a 3D illustration of orientation uncertainty. The red arrow represents the </a:t>
            </a:r>
            <a:r>
              <a:rPr lang="en-US" b="1" kern="1200">
                <a:solidFill>
                  <a:srgbClr val="FFFFFF"/>
                </a:solidFill>
              </a:rPr>
              <a:t>reference orientation</a:t>
            </a:r>
            <a:r>
              <a:rPr lang="en-US" kern="1200">
                <a:solidFill>
                  <a:srgbClr val="FFFFFF"/>
                </a:solidFill>
              </a:rPr>
              <a:t>, and the blue circle and gray lines form a </a:t>
            </a:r>
            <a:r>
              <a:rPr lang="en-US" b="1" kern="1200">
                <a:solidFill>
                  <a:srgbClr val="FFFFFF"/>
                </a:solidFill>
              </a:rPr>
              <a:t>cone</a:t>
            </a:r>
            <a:r>
              <a:rPr lang="en-US" kern="1200">
                <a:solidFill>
                  <a:srgbClr val="FFFFFF"/>
                </a:solidFill>
              </a:rPr>
              <a:t> showing possible deviations within a 20-degree uncertainty range. This captures the idea that the orientation could point in any direction within the cone’s spread.</a:t>
            </a:r>
          </a:p>
        </p:txBody>
      </p:sp>
    </p:spTree>
    <p:extLst>
      <p:ext uri="{BB962C8B-B14F-4D97-AF65-F5344CB8AC3E}">
        <p14:creationId xmlns:p14="http://schemas.microsoft.com/office/powerpoint/2010/main" val="6650750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15C3-B250-8201-0928-B25F4AE45C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286743-F426-7DF7-A18F-83961C8E08A5}"/>
              </a:ext>
            </a:extLst>
          </p:cNvPr>
          <p:cNvSpPr>
            <a:spLocks noGrp="1"/>
          </p:cNvSpPr>
          <p:nvPr>
            <p:ph type="title"/>
          </p:nvPr>
        </p:nvSpPr>
        <p:spPr/>
        <p:txBody>
          <a:bodyPr/>
          <a:lstStyle/>
          <a:p>
            <a:r>
              <a:rPr lang="en-US" dirty="0">
                <a:latin typeface="Aptos"/>
              </a:rPr>
              <a:t>Uncertainty Components – Precision</a:t>
            </a:r>
            <a:endParaRPr lang="en-US" dirty="0"/>
          </a:p>
        </p:txBody>
      </p:sp>
      <p:pic>
        <p:nvPicPr>
          <p:cNvPr id="5" name="Picture 4" descr="A screenshot of a computer">
            <a:extLst>
              <a:ext uri="{FF2B5EF4-FFF2-40B4-BE49-F238E27FC236}">
                <a16:creationId xmlns:a16="http://schemas.microsoft.com/office/drawing/2014/main" id="{6ADE9127-9A4D-6758-5BDB-6449AFFF4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18288000" cy="6324600"/>
          </a:xfrm>
          <a:prstGeom prst="rect">
            <a:avLst/>
          </a:prstGeom>
        </p:spPr>
      </p:pic>
    </p:spTree>
    <p:extLst>
      <p:ext uri="{BB962C8B-B14F-4D97-AF65-F5344CB8AC3E}">
        <p14:creationId xmlns:p14="http://schemas.microsoft.com/office/powerpoint/2010/main" val="129607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C44-2E86-0A32-79F2-1D78F667D66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9238BF9-FD22-58DD-EB60-4888E8C2A6E8}"/>
              </a:ext>
            </a:extLst>
          </p:cNvPr>
          <p:cNvSpPr>
            <a:spLocks noGrp="1"/>
          </p:cNvSpPr>
          <p:nvPr>
            <p:ph type="body" idx="16"/>
          </p:nvPr>
        </p:nvSpPr>
        <p:spPr>
          <a:xfrm>
            <a:off x="838200" y="1866900"/>
            <a:ext cx="16598236" cy="7309047"/>
          </a:xfrm>
        </p:spPr>
        <p:txBody>
          <a:bodyPr/>
          <a:lstStyle/>
          <a:p>
            <a:r>
              <a:rPr lang="en-US" sz="3200" dirty="0">
                <a:latin typeface="+mj-lt"/>
              </a:rPr>
              <a:t>Pose is not only an established part of computer graphics but also wired into human visual perception.</a:t>
            </a:r>
          </a:p>
          <a:p>
            <a:r>
              <a:rPr lang="en-US" sz="3200" dirty="0">
                <a:latin typeface="+mj-lt"/>
              </a:rPr>
              <a:t>We think in 3D. </a:t>
            </a:r>
          </a:p>
          <a:p>
            <a:r>
              <a:rPr lang="en-US" sz="3200" dirty="0">
                <a:latin typeface="+mj-lt"/>
              </a:rPr>
              <a:t>We imagine spaces from a viewpoint. </a:t>
            </a:r>
          </a:p>
          <a:p>
            <a:r>
              <a:rPr lang="en-US" sz="3200" dirty="0">
                <a:latin typeface="+mj-lt"/>
              </a:rPr>
              <a:t>Vision is the main portal to mental models of our surroundings. </a:t>
            </a:r>
          </a:p>
          <a:p>
            <a:r>
              <a:rPr lang="en-US" sz="3200" dirty="0">
                <a:latin typeface="+mj-lt"/>
              </a:rPr>
              <a:t>Pose is a key part of human visual perception. </a:t>
            </a:r>
          </a:p>
          <a:p>
            <a:r>
              <a:rPr lang="en-US" sz="3200" dirty="0">
                <a:latin typeface="+mj-lt"/>
              </a:rPr>
              <a:t>Pose can inform how we can build systems to mimic human visual perception.</a:t>
            </a:r>
          </a:p>
          <a:p>
            <a:r>
              <a:rPr lang="en-US" sz="3200" dirty="0">
                <a:latin typeface="+mj-lt"/>
              </a:rPr>
              <a:t>Machine perception can adopt many of the computational formalisms of artificial neural networks to achieve practical implementations at normal human interaction speeds of tens of milliseconds.</a:t>
            </a:r>
          </a:p>
          <a:p>
            <a:r>
              <a:rPr lang="en-US" sz="3200" dirty="0">
                <a:latin typeface="+mj-lt"/>
              </a:rPr>
              <a:t>Visual positioning is a basic perception task, and one of the original drivers for a </a:t>
            </a:r>
            <a:r>
              <a:rPr lang="en-US" sz="3200" dirty="0" err="1">
                <a:latin typeface="+mj-lt"/>
              </a:rPr>
              <a:t>GeoPose</a:t>
            </a:r>
            <a:r>
              <a:rPr lang="en-US" sz="3200" dirty="0">
                <a:latin typeface="+mj-lt"/>
              </a:rPr>
              <a:t>.</a:t>
            </a:r>
          </a:p>
          <a:p>
            <a:pPr marL="0" indent="0">
              <a:buNone/>
            </a:pPr>
            <a:endParaRPr lang="en-US" dirty="0"/>
          </a:p>
        </p:txBody>
      </p:sp>
      <p:sp>
        <p:nvSpPr>
          <p:cNvPr id="3" name="Title 2">
            <a:extLst>
              <a:ext uri="{FF2B5EF4-FFF2-40B4-BE49-F238E27FC236}">
                <a16:creationId xmlns:a16="http://schemas.microsoft.com/office/drawing/2014/main" id="{B6E9A0F0-F6B1-EFC9-FD6A-7ADE4E4D9EB9}"/>
              </a:ext>
            </a:extLst>
          </p:cNvPr>
          <p:cNvSpPr>
            <a:spLocks noGrp="1"/>
          </p:cNvSpPr>
          <p:nvPr>
            <p:ph type="title"/>
          </p:nvPr>
        </p:nvSpPr>
        <p:spPr/>
        <p:txBody>
          <a:bodyPr/>
          <a:lstStyle/>
          <a:p>
            <a:r>
              <a:rPr lang="en-US" dirty="0"/>
              <a:t>Stepping Back for a Moment</a:t>
            </a:r>
          </a:p>
        </p:txBody>
      </p:sp>
    </p:spTree>
    <p:extLst>
      <p:ext uri="{BB962C8B-B14F-4D97-AF65-F5344CB8AC3E}">
        <p14:creationId xmlns:p14="http://schemas.microsoft.com/office/powerpoint/2010/main" val="274759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C3A1-C421-133D-E222-E267EFCBDE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CDD41A-4855-FF80-36C7-F90B3F84A17A}"/>
              </a:ext>
            </a:extLst>
          </p:cNvPr>
          <p:cNvSpPr>
            <a:spLocks noGrp="1"/>
          </p:cNvSpPr>
          <p:nvPr>
            <p:ph type="title"/>
          </p:nvPr>
        </p:nvSpPr>
        <p:spPr/>
        <p:txBody>
          <a:bodyPr/>
          <a:lstStyle/>
          <a:p>
            <a:r>
              <a:rPr lang="en-US" dirty="0">
                <a:latin typeface="Aptos"/>
              </a:rPr>
              <a:t>Uncertainty Components – Accuracy</a:t>
            </a:r>
            <a:endParaRPr lang="en-US" dirty="0"/>
          </a:p>
        </p:txBody>
      </p:sp>
      <p:pic>
        <p:nvPicPr>
          <p:cNvPr id="5" name="Picture 4" descr="A diagram of accuracy">
            <a:extLst>
              <a:ext uri="{FF2B5EF4-FFF2-40B4-BE49-F238E27FC236}">
                <a16:creationId xmlns:a16="http://schemas.microsoft.com/office/drawing/2014/main" id="{05584E7F-3C91-E0B0-B259-674676B4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8850"/>
            <a:ext cx="18288000" cy="5829300"/>
          </a:xfrm>
          <a:prstGeom prst="rect">
            <a:avLst/>
          </a:prstGeom>
        </p:spPr>
      </p:pic>
    </p:spTree>
    <p:extLst>
      <p:ext uri="{BB962C8B-B14F-4D97-AF65-F5344CB8AC3E}">
        <p14:creationId xmlns:p14="http://schemas.microsoft.com/office/powerpoint/2010/main" val="3430277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6127-E692-F9BF-48F0-067FE8DF1EB5}"/>
            </a:ext>
          </a:extLst>
        </p:cNvPr>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5D3B4C25-32AD-64BE-C95D-DE31AF866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952500"/>
            <a:ext cx="10651487" cy="9600208"/>
          </a:xfrm>
          <a:prstGeom prst="rect">
            <a:avLst/>
          </a:prstGeom>
        </p:spPr>
      </p:pic>
      <p:sp>
        <p:nvSpPr>
          <p:cNvPr id="3" name="Title 2">
            <a:extLst>
              <a:ext uri="{FF2B5EF4-FFF2-40B4-BE49-F238E27FC236}">
                <a16:creationId xmlns:a16="http://schemas.microsoft.com/office/drawing/2014/main" id="{E0FD40BA-CADE-6EE6-2B66-63D7426BEA11}"/>
              </a:ext>
            </a:extLst>
          </p:cNvPr>
          <p:cNvSpPr>
            <a:spLocks noGrp="1"/>
          </p:cNvSpPr>
          <p:nvPr>
            <p:ph type="title"/>
          </p:nvPr>
        </p:nvSpPr>
        <p:spPr/>
        <p:txBody>
          <a:bodyPr/>
          <a:lstStyle/>
          <a:p>
            <a:r>
              <a:rPr lang="en-US" dirty="0">
                <a:latin typeface="Aptos"/>
              </a:rPr>
              <a:t>Uncertainty Components – Resolution</a:t>
            </a:r>
            <a:endParaRPr lang="en-US" dirty="0"/>
          </a:p>
        </p:txBody>
      </p:sp>
    </p:spTree>
    <p:extLst>
      <p:ext uri="{BB962C8B-B14F-4D97-AF65-F5344CB8AC3E}">
        <p14:creationId xmlns:p14="http://schemas.microsoft.com/office/powerpoint/2010/main" val="1278850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7C93-5597-2EE4-1E53-FEB1724E8A25}"/>
            </a:ext>
          </a:extLst>
        </p:cNvPr>
        <p:cNvGrpSpPr/>
        <p:nvPr/>
      </p:nvGrpSpPr>
      <p:grpSpPr>
        <a:xfrm>
          <a:off x="0" y="0"/>
          <a:ext cx="0" cy="0"/>
          <a:chOff x="0" y="0"/>
          <a:chExt cx="0" cy="0"/>
        </a:xfrm>
      </p:grpSpPr>
      <p:pic>
        <p:nvPicPr>
          <p:cNvPr id="7" name="Picture 6" descr="A diagram of a confidence">
            <a:extLst>
              <a:ext uri="{FF2B5EF4-FFF2-40B4-BE49-F238E27FC236}">
                <a16:creationId xmlns:a16="http://schemas.microsoft.com/office/drawing/2014/main" id="{28D720BF-F514-1FA5-9F54-A813E61025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588730"/>
            <a:ext cx="15697200" cy="8514914"/>
          </a:xfrm>
          <a:prstGeom prst="rect">
            <a:avLst/>
          </a:prstGeom>
        </p:spPr>
      </p:pic>
      <p:sp>
        <p:nvSpPr>
          <p:cNvPr id="3" name="Title 2">
            <a:extLst>
              <a:ext uri="{FF2B5EF4-FFF2-40B4-BE49-F238E27FC236}">
                <a16:creationId xmlns:a16="http://schemas.microsoft.com/office/drawing/2014/main" id="{5949B868-69AB-DC7D-316E-54ED0C1EEEC3}"/>
              </a:ext>
            </a:extLst>
          </p:cNvPr>
          <p:cNvSpPr>
            <a:spLocks noGrp="1"/>
          </p:cNvSpPr>
          <p:nvPr>
            <p:ph type="title"/>
          </p:nvPr>
        </p:nvSpPr>
        <p:spPr/>
        <p:txBody>
          <a:bodyPr/>
          <a:lstStyle/>
          <a:p>
            <a:r>
              <a:rPr lang="en-US" dirty="0">
                <a:latin typeface="Aptos"/>
              </a:rPr>
              <a:t>Uncertainty Components – Confidence</a:t>
            </a:r>
            <a:endParaRPr lang="en-US" dirty="0"/>
          </a:p>
        </p:txBody>
      </p:sp>
    </p:spTree>
    <p:extLst>
      <p:ext uri="{BB962C8B-B14F-4D97-AF65-F5344CB8AC3E}">
        <p14:creationId xmlns:p14="http://schemas.microsoft.com/office/powerpoint/2010/main" val="792517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08EF-A391-1E41-7248-E4BFC872CE53}"/>
            </a:ext>
          </a:extLst>
        </p:cNvPr>
        <p:cNvGrpSpPr/>
        <p:nvPr/>
      </p:nvGrpSpPr>
      <p:grpSpPr>
        <a:xfrm>
          <a:off x="0" y="0"/>
          <a:ext cx="0" cy="0"/>
          <a:chOff x="0" y="0"/>
          <a:chExt cx="0" cy="0"/>
        </a:xfrm>
      </p:grpSpPr>
      <p:pic>
        <p:nvPicPr>
          <p:cNvPr id="7" name="Picture 6" descr="A computer screen shot of a diagram&#10;&#10;AI-generated content may be incorrect.">
            <a:extLst>
              <a:ext uri="{FF2B5EF4-FFF2-40B4-BE49-F238E27FC236}">
                <a16:creationId xmlns:a16="http://schemas.microsoft.com/office/drawing/2014/main" id="{0DE14432-8E9B-E7F1-1596-3FC3356941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094" y="0"/>
            <a:ext cx="13313812" cy="10287000"/>
          </a:xfrm>
          <a:prstGeom prst="rect">
            <a:avLst/>
          </a:prstGeom>
        </p:spPr>
      </p:pic>
      <p:sp>
        <p:nvSpPr>
          <p:cNvPr id="3" name="Title 2">
            <a:extLst>
              <a:ext uri="{FF2B5EF4-FFF2-40B4-BE49-F238E27FC236}">
                <a16:creationId xmlns:a16="http://schemas.microsoft.com/office/drawing/2014/main" id="{8B71D702-1311-EEC7-5460-74549DE84FBA}"/>
              </a:ext>
            </a:extLst>
          </p:cNvPr>
          <p:cNvSpPr>
            <a:spLocks noGrp="1"/>
          </p:cNvSpPr>
          <p:nvPr>
            <p:ph type="title"/>
          </p:nvPr>
        </p:nvSpPr>
        <p:spPr>
          <a:xfrm>
            <a:off x="152400" y="8420100"/>
            <a:ext cx="16573356" cy="1388064"/>
          </a:xfrm>
        </p:spPr>
        <p:txBody>
          <a:bodyPr/>
          <a:lstStyle/>
          <a:p>
            <a:r>
              <a:rPr lang="en-US" dirty="0">
                <a:latin typeface="Aptos"/>
              </a:rPr>
              <a:t>Image Element Components</a:t>
            </a:r>
            <a:endParaRPr lang="en-US" dirty="0"/>
          </a:p>
        </p:txBody>
      </p:sp>
      <p:sp>
        <p:nvSpPr>
          <p:cNvPr id="8" name="TextBox 7">
            <a:extLst>
              <a:ext uri="{FF2B5EF4-FFF2-40B4-BE49-F238E27FC236}">
                <a16:creationId xmlns:a16="http://schemas.microsoft.com/office/drawing/2014/main" id="{F5848832-C3E9-9F24-56E4-41D38F3BE6A4}"/>
              </a:ext>
            </a:extLst>
          </p:cNvPr>
          <p:cNvSpPr txBox="1"/>
          <p:nvPr/>
        </p:nvSpPr>
        <p:spPr>
          <a:xfrm>
            <a:off x="762000" y="9678250"/>
            <a:ext cx="800244" cy="461665"/>
          </a:xfrm>
          <a:prstGeom prst="rect">
            <a:avLst/>
          </a:prstGeom>
          <a:noFill/>
        </p:spPr>
        <p:txBody>
          <a:bodyPr wrap="square" rtlCol="0">
            <a:spAutoFit/>
          </a:bodyPr>
          <a:lstStyle/>
          <a:p>
            <a:r>
              <a:rPr lang="en-US" sz="2400" dirty="0"/>
              <a:t>2:30</a:t>
            </a:r>
          </a:p>
        </p:txBody>
      </p:sp>
    </p:spTree>
    <p:extLst>
      <p:ext uri="{BB962C8B-B14F-4D97-AF65-F5344CB8AC3E}">
        <p14:creationId xmlns:p14="http://schemas.microsoft.com/office/powerpoint/2010/main" val="715854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3FF9E-BF81-2BD2-9C73-287B0071AA4C}"/>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606FA528-6502-70BF-4AC3-FB2794A0D4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223526"/>
            <a:ext cx="15151824" cy="9063474"/>
          </a:xfrm>
          <a:prstGeom prst="rect">
            <a:avLst/>
          </a:prstGeom>
        </p:spPr>
      </p:pic>
      <p:sp>
        <p:nvSpPr>
          <p:cNvPr id="3" name="Title 2">
            <a:extLst>
              <a:ext uri="{FF2B5EF4-FFF2-40B4-BE49-F238E27FC236}">
                <a16:creationId xmlns:a16="http://schemas.microsoft.com/office/drawing/2014/main" id="{1FE6D35C-A385-8B00-DC6E-233528D60759}"/>
              </a:ext>
            </a:extLst>
          </p:cNvPr>
          <p:cNvSpPr>
            <a:spLocks noGrp="1"/>
          </p:cNvSpPr>
          <p:nvPr>
            <p:ph type="title"/>
          </p:nvPr>
        </p:nvSpPr>
        <p:spPr/>
        <p:txBody>
          <a:bodyPr/>
          <a:lstStyle/>
          <a:p>
            <a:r>
              <a:rPr lang="en-US" dirty="0">
                <a:latin typeface="Aptos"/>
              </a:rPr>
              <a:t>Image Element Components – </a:t>
            </a:r>
            <a:r>
              <a:rPr lang="en-US" dirty="0" err="1">
                <a:latin typeface="Aptos"/>
              </a:rPr>
              <a:t>DepthMap</a:t>
            </a:r>
            <a:endParaRPr lang="en-US" dirty="0"/>
          </a:p>
        </p:txBody>
      </p:sp>
    </p:spTree>
    <p:extLst>
      <p:ext uri="{BB962C8B-B14F-4D97-AF65-F5344CB8AC3E}">
        <p14:creationId xmlns:p14="http://schemas.microsoft.com/office/powerpoint/2010/main" val="1288167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3A17-AD32-F165-C8D5-74723940DC00}"/>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DF247121-9E3F-5974-510D-735CFFAB6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562100"/>
            <a:ext cx="13650227" cy="8442523"/>
          </a:xfrm>
          <a:prstGeom prst="rect">
            <a:avLst/>
          </a:prstGeom>
        </p:spPr>
      </p:pic>
      <p:sp>
        <p:nvSpPr>
          <p:cNvPr id="3" name="Title 2">
            <a:extLst>
              <a:ext uri="{FF2B5EF4-FFF2-40B4-BE49-F238E27FC236}">
                <a16:creationId xmlns:a16="http://schemas.microsoft.com/office/drawing/2014/main" id="{A49353F2-A0AC-302E-5EE9-F1F381169A69}"/>
              </a:ext>
            </a:extLst>
          </p:cNvPr>
          <p:cNvSpPr>
            <a:spLocks noGrp="1"/>
          </p:cNvSpPr>
          <p:nvPr>
            <p:ph type="title"/>
          </p:nvPr>
        </p:nvSpPr>
        <p:spPr/>
        <p:txBody>
          <a:bodyPr/>
          <a:lstStyle/>
          <a:p>
            <a:r>
              <a:rPr lang="en-US" dirty="0">
                <a:latin typeface="Aptos"/>
              </a:rPr>
              <a:t>Image Element Components – </a:t>
            </a:r>
            <a:r>
              <a:rPr lang="en-US" dirty="0" err="1">
                <a:latin typeface="Aptos"/>
              </a:rPr>
              <a:t>CameraCalibration</a:t>
            </a:r>
            <a:endParaRPr lang="en-US" dirty="0"/>
          </a:p>
        </p:txBody>
      </p:sp>
    </p:spTree>
    <p:extLst>
      <p:ext uri="{BB962C8B-B14F-4D97-AF65-F5344CB8AC3E}">
        <p14:creationId xmlns:p14="http://schemas.microsoft.com/office/powerpoint/2010/main" val="2393878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AF90-726F-973D-68D0-546236A2DF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092290-0F64-87FC-9081-4B140FEFF365}"/>
              </a:ext>
            </a:extLst>
          </p:cNvPr>
          <p:cNvSpPr>
            <a:spLocks noGrp="1"/>
          </p:cNvSpPr>
          <p:nvPr>
            <p:ph type="title"/>
          </p:nvPr>
        </p:nvSpPr>
        <p:spPr/>
        <p:txBody>
          <a:bodyPr/>
          <a:lstStyle/>
          <a:p>
            <a:r>
              <a:rPr lang="en-US" dirty="0">
                <a:latin typeface="Aptos"/>
              </a:rPr>
              <a:t>Image Element Components – </a:t>
            </a:r>
            <a:r>
              <a:rPr lang="en-US" dirty="0" err="1">
                <a:latin typeface="Aptos"/>
              </a:rPr>
              <a:t>CameraModel</a:t>
            </a:r>
            <a:endParaRPr lang="en-US" dirty="0"/>
          </a:p>
        </p:txBody>
      </p:sp>
      <p:pic>
        <p:nvPicPr>
          <p:cNvPr id="7" name="Picture 6" descr="A diagram of a function">
            <a:extLst>
              <a:ext uri="{FF2B5EF4-FFF2-40B4-BE49-F238E27FC236}">
                <a16:creationId xmlns:a16="http://schemas.microsoft.com/office/drawing/2014/main" id="{7060A8D9-F5BE-03BD-4CA9-3022478E1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3606" y="1471092"/>
            <a:ext cx="5399744" cy="8815908"/>
          </a:xfrm>
          <a:prstGeom prst="rect">
            <a:avLst/>
          </a:prstGeom>
        </p:spPr>
      </p:pic>
    </p:spTree>
    <p:extLst>
      <p:ext uri="{BB962C8B-B14F-4D97-AF65-F5344CB8AC3E}">
        <p14:creationId xmlns:p14="http://schemas.microsoft.com/office/powerpoint/2010/main" val="2161191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570E-B47A-A834-D05E-E1E251C2B4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C35C53-E127-AB94-713E-21B43EB4CFB7}"/>
              </a:ext>
            </a:extLst>
          </p:cNvPr>
          <p:cNvSpPr>
            <a:spLocks noGrp="1"/>
          </p:cNvSpPr>
          <p:nvPr>
            <p:ph type="title"/>
          </p:nvPr>
        </p:nvSpPr>
        <p:spPr/>
        <p:txBody>
          <a:bodyPr/>
          <a:lstStyle/>
          <a:p>
            <a:r>
              <a:rPr lang="en-US" dirty="0">
                <a:latin typeface="Aptos"/>
              </a:rPr>
              <a:t>Image Element Components – </a:t>
            </a:r>
            <a:r>
              <a:rPr lang="en-US" dirty="0" err="1">
                <a:latin typeface="Aptos"/>
              </a:rPr>
              <a:t>RadianceField</a:t>
            </a:r>
            <a:endParaRPr lang="en-US" dirty="0"/>
          </a:p>
        </p:txBody>
      </p:sp>
      <p:pic>
        <p:nvPicPr>
          <p:cNvPr id="7" name="Picture 6" descr="A diagram of a computer&#10;&#10;AI-generated content may be incorrect.">
            <a:extLst>
              <a:ext uri="{FF2B5EF4-FFF2-40B4-BE49-F238E27FC236}">
                <a16:creationId xmlns:a16="http://schemas.microsoft.com/office/drawing/2014/main" id="{2F9CFFAD-516E-2D84-D6A8-E2E77A8A8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1714500"/>
            <a:ext cx="14287500" cy="8572500"/>
          </a:xfrm>
          <a:prstGeom prst="rect">
            <a:avLst/>
          </a:prstGeom>
        </p:spPr>
      </p:pic>
    </p:spTree>
    <p:extLst>
      <p:ext uri="{BB962C8B-B14F-4D97-AF65-F5344CB8AC3E}">
        <p14:creationId xmlns:p14="http://schemas.microsoft.com/office/powerpoint/2010/main" val="2705630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BA83B-6ABA-CCDA-0F28-DF17DAF241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A6D56D-A76F-8356-2F4C-AD275307B4D1}"/>
              </a:ext>
            </a:extLst>
          </p:cNvPr>
          <p:cNvSpPr>
            <a:spLocks noGrp="1"/>
          </p:cNvSpPr>
          <p:nvPr>
            <p:ph type="title"/>
          </p:nvPr>
        </p:nvSpPr>
        <p:spPr/>
        <p:txBody>
          <a:bodyPr/>
          <a:lstStyle/>
          <a:p>
            <a:r>
              <a:rPr lang="en-US" dirty="0">
                <a:latin typeface="Aptos"/>
              </a:rPr>
              <a:t>Image Element Components – </a:t>
            </a:r>
            <a:r>
              <a:rPr lang="en-US" dirty="0" err="1">
                <a:latin typeface="Aptos"/>
              </a:rPr>
              <a:t>TargetSet</a:t>
            </a:r>
            <a:endParaRPr lang="en-US" dirty="0"/>
          </a:p>
        </p:txBody>
      </p:sp>
      <p:pic>
        <p:nvPicPr>
          <p:cNvPr id="7" name="Picture 6" descr="A screenshot of a computer">
            <a:extLst>
              <a:ext uri="{FF2B5EF4-FFF2-40B4-BE49-F238E27FC236}">
                <a16:creationId xmlns:a16="http://schemas.microsoft.com/office/drawing/2014/main" id="{DF5734FE-5319-ED15-8C45-EDFBBB12B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1306868"/>
            <a:ext cx="5236071" cy="8980131"/>
          </a:xfrm>
          <a:prstGeom prst="rect">
            <a:avLst/>
          </a:prstGeom>
        </p:spPr>
      </p:pic>
    </p:spTree>
    <p:extLst>
      <p:ext uri="{BB962C8B-B14F-4D97-AF65-F5344CB8AC3E}">
        <p14:creationId xmlns:p14="http://schemas.microsoft.com/office/powerpoint/2010/main" val="3531292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6684-A6C4-54DE-447C-029842463E7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6C4707F-DA58-59CD-FB98-0B39F8EDE059}"/>
              </a:ext>
            </a:extLst>
          </p:cNvPr>
          <p:cNvSpPr>
            <a:spLocks noGrp="1"/>
          </p:cNvSpPr>
          <p:nvPr>
            <p:ph type="body" idx="16"/>
          </p:nvPr>
        </p:nvSpPr>
        <p:spPr>
          <a:xfrm>
            <a:off x="838200" y="1866900"/>
            <a:ext cx="16598236" cy="7309047"/>
          </a:xfrm>
        </p:spPr>
        <p:txBody>
          <a:bodyPr/>
          <a:lstStyle/>
          <a:p>
            <a:pPr marL="0" indent="0">
              <a:buNone/>
            </a:pPr>
            <a:r>
              <a:rPr lang="en-US" dirty="0"/>
              <a:t>Following the initial public review and subsequent publication of the </a:t>
            </a:r>
            <a:r>
              <a:rPr lang="en-US" dirty="0" err="1"/>
              <a:t>GeoPose</a:t>
            </a:r>
            <a:r>
              <a:rPr lang="en-US" dirty="0"/>
              <a:t> standard, we received valuable feedback across multiple areas. These insights were carefully analyzed and grouped into eight focused work packages—each centered around a specific theme—to guide future enhancements and ensure the standard continues to meet the needs of its growing user community.</a:t>
            </a:r>
          </a:p>
          <a:p>
            <a:pPr marL="0" indent="0">
              <a:buNone/>
            </a:pPr>
            <a:endParaRPr lang="en-US" dirty="0"/>
          </a:p>
          <a:p>
            <a:pPr marL="0" indent="0">
              <a:buNone/>
            </a:pPr>
            <a:r>
              <a:rPr lang="en-US" dirty="0"/>
              <a:t>Origins slides</a:t>
            </a:r>
          </a:p>
          <a:p>
            <a:pPr marL="0" indent="0">
              <a:buNone/>
            </a:pPr>
            <a:r>
              <a:rPr lang="en-US" dirty="0"/>
              <a:t>Work package slides</a:t>
            </a:r>
          </a:p>
          <a:p>
            <a:pPr marL="0" indent="0">
              <a:buNone/>
            </a:pPr>
            <a:r>
              <a:rPr lang="en-US" dirty="0"/>
              <a:t>	Intro 1</a:t>
            </a:r>
          </a:p>
          <a:p>
            <a:pPr marL="0" indent="0">
              <a:buNone/>
            </a:pPr>
            <a:r>
              <a:rPr lang="en-US" dirty="0"/>
              <a:t>	Table 2</a:t>
            </a:r>
          </a:p>
          <a:p>
            <a:pPr marL="0" indent="0">
              <a:buNone/>
            </a:pPr>
            <a:r>
              <a:rPr lang="en-US" dirty="0"/>
              <a:t>	WP-by-WP slides 8</a:t>
            </a:r>
          </a:p>
          <a:p>
            <a:pPr marL="0" indent="0">
              <a:buNone/>
            </a:pPr>
            <a:r>
              <a:rPr lang="en-US" dirty="0"/>
              <a:t>		Detail for components +12</a:t>
            </a:r>
          </a:p>
          <a:p>
            <a:pPr marL="0" indent="0">
              <a:buNone/>
            </a:pPr>
            <a:r>
              <a:rPr lang="en-US" dirty="0"/>
              <a:t>		Details for MSF VPS support +5</a:t>
            </a:r>
          </a:p>
          <a:p>
            <a:pPr marL="0" indent="0">
              <a:buNone/>
            </a:pPr>
            <a:r>
              <a:rPr lang="en-US" dirty="0"/>
              <a:t>	Roadmap 3 slides</a:t>
            </a:r>
          </a:p>
          <a:p>
            <a:pPr marL="0" indent="0">
              <a:buNone/>
            </a:pPr>
            <a:endParaRPr lang="en-US" dirty="0"/>
          </a:p>
        </p:txBody>
      </p:sp>
      <p:sp>
        <p:nvSpPr>
          <p:cNvPr id="3" name="Title 2">
            <a:extLst>
              <a:ext uri="{FF2B5EF4-FFF2-40B4-BE49-F238E27FC236}">
                <a16:creationId xmlns:a16="http://schemas.microsoft.com/office/drawing/2014/main" id="{70C52B5F-F34A-0C84-200D-B7359D157251}"/>
              </a:ext>
            </a:extLst>
          </p:cNvPr>
          <p:cNvSpPr>
            <a:spLocks noGrp="1"/>
          </p:cNvSpPr>
          <p:nvPr>
            <p:ph type="title"/>
          </p:nvPr>
        </p:nvSpPr>
        <p:spPr/>
        <p:txBody>
          <a:bodyPr/>
          <a:lstStyle/>
          <a:p>
            <a:r>
              <a:rPr lang="en-US" dirty="0"/>
              <a:t>Back to Now</a:t>
            </a:r>
          </a:p>
        </p:txBody>
      </p:sp>
    </p:spTree>
    <p:extLst>
      <p:ext uri="{BB962C8B-B14F-4D97-AF65-F5344CB8AC3E}">
        <p14:creationId xmlns:p14="http://schemas.microsoft.com/office/powerpoint/2010/main" val="1986340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Survival</a:t>
            </a:r>
            <a:endParaRPr>
              <a:latin typeface="Calibri"/>
              <a:ea typeface="Calibri"/>
              <a:cs typeface="Calibri"/>
              <a:sym typeface="Calibri"/>
            </a:endParaRPr>
          </a:p>
        </p:txBody>
      </p:sp>
      <p:sp>
        <p:nvSpPr>
          <p:cNvPr id="76" name="Google Shape;76;p15"/>
          <p:cNvSpPr txBox="1">
            <a:spLocks noGrp="1"/>
          </p:cNvSpPr>
          <p:nvPr>
            <p:ph type="subTitle" idx="1"/>
          </p:nvPr>
        </p:nvSpPr>
        <p:spPr>
          <a:xfrm>
            <a:off x="927000" y="3057600"/>
            <a:ext cx="11206800" cy="6086400"/>
          </a:xfrm>
          <a:prstGeom prst="rect">
            <a:avLst/>
          </a:prstGeom>
        </p:spPr>
        <p:txBody>
          <a:bodyPr spcFirstLastPara="1" vert="horz" wrap="square" lIns="182850" tIns="182850" rIns="182850" bIns="182850" rtlCol="0" anchor="t" anchorCtr="0">
            <a:noAutofit/>
          </a:bodyPr>
          <a:lstStyle/>
          <a:p>
            <a:pPr marL="0" indent="0" algn="just">
              <a:lnSpc>
                <a:spcPct val="80000"/>
              </a:lnSpc>
            </a:pPr>
            <a:r>
              <a:rPr lang="en" sz="3800" dirty="0">
                <a:solidFill>
                  <a:schemeClr val="dk2"/>
                </a:solidFill>
                <a:latin typeface="Calibri"/>
                <a:ea typeface="Calibri"/>
                <a:cs typeface="Calibri"/>
                <a:sym typeface="Calibri"/>
              </a:rPr>
              <a:t>Many animals use vision to help them catch prey, find mates, or defend against danger. The ability to focus enables them to detect, locate, and orient themselves to food or danger. Evolution has wired attention into their brains. </a:t>
            </a:r>
            <a:endParaRPr sz="3800" dirty="0">
              <a:solidFill>
                <a:schemeClr val="dk2"/>
              </a:solidFill>
              <a:latin typeface="Calibri"/>
              <a:ea typeface="Calibri"/>
              <a:cs typeface="Calibri"/>
              <a:sym typeface="Calibri"/>
            </a:endParaRPr>
          </a:p>
          <a:p>
            <a:pPr marL="0" indent="0" algn="just">
              <a:lnSpc>
                <a:spcPct val="80000"/>
              </a:lnSpc>
            </a:pPr>
            <a:endParaRPr sz="3800" dirty="0">
              <a:solidFill>
                <a:schemeClr val="dk2"/>
              </a:solidFill>
              <a:latin typeface="Calibri"/>
              <a:ea typeface="Calibri"/>
              <a:cs typeface="Calibri"/>
              <a:sym typeface="Calibri"/>
            </a:endParaRPr>
          </a:p>
          <a:p>
            <a:pPr marL="0" indent="0" algn="just">
              <a:lnSpc>
                <a:spcPct val="80000"/>
              </a:lnSpc>
            </a:pPr>
            <a:r>
              <a:rPr lang="en" sz="3800" dirty="0">
                <a:solidFill>
                  <a:schemeClr val="dk2"/>
                </a:solidFill>
                <a:latin typeface="Calibri"/>
                <a:ea typeface="Calibri"/>
                <a:cs typeface="Calibri"/>
                <a:sym typeface="Calibri"/>
              </a:rPr>
              <a:t>We humans conceptualize this attention as perception of the location and orientation of ourselves or of tasty or scary things that we can see. </a:t>
            </a:r>
            <a:endParaRPr sz="3800" dirty="0">
              <a:solidFill>
                <a:schemeClr val="dk2"/>
              </a:solidFill>
              <a:latin typeface="Calibri"/>
              <a:ea typeface="Calibri"/>
              <a:cs typeface="Calibri"/>
              <a:sym typeface="Calibri"/>
            </a:endParaRPr>
          </a:p>
          <a:p>
            <a:pPr marL="0" indent="0" algn="just">
              <a:lnSpc>
                <a:spcPct val="80000"/>
              </a:lnSpc>
            </a:pPr>
            <a:endParaRPr sz="3800" dirty="0">
              <a:solidFill>
                <a:schemeClr val="dk2"/>
              </a:solidFill>
              <a:latin typeface="Calibri"/>
              <a:ea typeface="Calibri"/>
              <a:cs typeface="Calibri"/>
              <a:sym typeface="Calibri"/>
            </a:endParaRPr>
          </a:p>
          <a:p>
            <a:pPr marL="0" indent="0" algn="just">
              <a:lnSpc>
                <a:spcPct val="80000"/>
              </a:lnSpc>
            </a:pPr>
            <a:r>
              <a:rPr lang="en" sz="3800" dirty="0">
                <a:solidFill>
                  <a:schemeClr val="dk2"/>
                </a:solidFill>
                <a:latin typeface="Calibri"/>
                <a:ea typeface="Calibri"/>
                <a:cs typeface="Calibri"/>
                <a:sym typeface="Calibri"/>
              </a:rPr>
              <a:t>This visual attention to a perceived reward or threat we call “focus” or “gaze”. </a:t>
            </a:r>
            <a:endParaRPr sz="3800" dirty="0">
              <a:solidFill>
                <a:schemeClr val="dk2"/>
              </a:solidFill>
              <a:latin typeface="Calibri"/>
              <a:ea typeface="Calibri"/>
              <a:cs typeface="Calibri"/>
              <a:sym typeface="Calibri"/>
            </a:endParaRPr>
          </a:p>
          <a:p>
            <a:pPr marL="0" indent="0" algn="just">
              <a:lnSpc>
                <a:spcPct val="80000"/>
              </a:lnSpc>
              <a:buSzPts val="358"/>
            </a:pPr>
            <a:endParaRPr sz="4000" dirty="0">
              <a:latin typeface="Calibri"/>
              <a:ea typeface="Calibri"/>
              <a:cs typeface="Calibri"/>
              <a:sym typeface="Calibri"/>
            </a:endParaRPr>
          </a:p>
        </p:txBody>
      </p:sp>
      <p:pic>
        <p:nvPicPr>
          <p:cNvPr id="77" name="Google Shape;77;p15"/>
          <p:cNvPicPr preferRelativeResize="0"/>
          <p:nvPr/>
        </p:nvPicPr>
        <p:blipFill>
          <a:blip r:embed="rId3">
            <a:alphaModFix/>
          </a:blip>
          <a:stretch>
            <a:fillRect/>
          </a:stretch>
        </p:blipFill>
        <p:spPr>
          <a:xfrm>
            <a:off x="13041984" y="3200400"/>
            <a:ext cx="4331616" cy="594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B1FA5-0525-3B6E-FF46-02F9151C918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46D624D-3EE8-FD39-9B1C-8227DCE93BCE}"/>
              </a:ext>
            </a:extLst>
          </p:cNvPr>
          <p:cNvSpPr>
            <a:spLocks noGrp="1"/>
          </p:cNvSpPr>
          <p:nvPr>
            <p:ph type="body" idx="16"/>
          </p:nvPr>
        </p:nvSpPr>
        <p:spPr>
          <a:xfrm>
            <a:off x="838200" y="1866900"/>
            <a:ext cx="16598236" cy="7309047"/>
          </a:xfrm>
        </p:spPr>
        <p:txBody>
          <a:bodyPr/>
          <a:lstStyle/>
          <a:p>
            <a:pPr marL="0" indent="0">
              <a:buNone/>
            </a:pPr>
            <a:r>
              <a:rPr lang="en-US" dirty="0">
                <a:latin typeface="+mn-lt"/>
              </a:rPr>
              <a:t>Go back to the </a:t>
            </a:r>
            <a:r>
              <a:rPr lang="en-US" dirty="0">
                <a:latin typeface="+mn-lt"/>
                <a:hlinkClick r:id="rId2"/>
              </a:rPr>
              <a:t>Work Package table</a:t>
            </a:r>
            <a:endParaRPr lang="en-US" dirty="0">
              <a:latin typeface="+mn-lt"/>
            </a:endParaRPr>
          </a:p>
          <a:p>
            <a:pPr marL="0" indent="0">
              <a:buNone/>
            </a:pPr>
            <a:endParaRPr lang="en-US" dirty="0">
              <a:latin typeface="+mn-lt"/>
            </a:endParaRPr>
          </a:p>
          <a:p>
            <a:pPr marL="0" indent="0">
              <a:buNone/>
            </a:pPr>
            <a:r>
              <a:rPr lang="en-US" dirty="0">
                <a:latin typeface="+mn-lt"/>
              </a:rPr>
              <a:t>Currently no leader for or work planned for </a:t>
            </a:r>
            <a:r>
              <a:rPr lang="en-US" b="1" dirty="0">
                <a:latin typeface="+mn-lt"/>
              </a:rPr>
              <a:t>D</a:t>
            </a:r>
            <a:r>
              <a:rPr lang="en-US" dirty="0">
                <a:latin typeface="+mn-lt"/>
              </a:rPr>
              <a:t>isrupted, </a:t>
            </a:r>
            <a:r>
              <a:rPr lang="en-US" b="1" dirty="0">
                <a:latin typeface="+mn-lt"/>
              </a:rPr>
              <a:t>D</a:t>
            </a:r>
            <a:r>
              <a:rPr lang="en-US" dirty="0">
                <a:latin typeface="+mn-lt"/>
              </a:rPr>
              <a:t>enied, </a:t>
            </a:r>
            <a:r>
              <a:rPr lang="en-US" b="1" dirty="0">
                <a:latin typeface="+mn-lt"/>
              </a:rPr>
              <a:t>I</a:t>
            </a:r>
            <a:r>
              <a:rPr lang="en-US" dirty="0">
                <a:latin typeface="+mn-lt"/>
              </a:rPr>
              <a:t>ntermittent, and </a:t>
            </a:r>
            <a:r>
              <a:rPr lang="en-US" b="1" dirty="0">
                <a:latin typeface="+mn-lt"/>
              </a:rPr>
              <a:t>L</a:t>
            </a:r>
            <a:r>
              <a:rPr lang="en-US" dirty="0">
                <a:latin typeface="+mn-lt"/>
              </a:rPr>
              <a:t>imited (DDIL) encoding.</a:t>
            </a:r>
          </a:p>
          <a:p>
            <a:pPr marL="0" indent="0">
              <a:buNone/>
            </a:pPr>
            <a:r>
              <a:rPr lang="en-US" dirty="0">
                <a:latin typeface="+mn-lt"/>
              </a:rPr>
              <a:t>WP 8 is being prototyped now (Q4 2025) and results will feed back into WP8 in Q1 2026.</a:t>
            </a:r>
          </a:p>
          <a:p>
            <a:pPr marL="0" indent="0">
              <a:buNone/>
            </a:pPr>
            <a:endParaRPr lang="en-US" dirty="0">
              <a:latin typeface="+mn-lt"/>
            </a:endParaRPr>
          </a:p>
          <a:p>
            <a:pPr marL="0" indent="0">
              <a:buNone/>
            </a:pPr>
            <a:r>
              <a:rPr lang="en-US" dirty="0">
                <a:latin typeface="+mn-lt"/>
              </a:rPr>
              <a:t>If you are interested of potentially affected by any of the WPs, please consider joining or leading.</a:t>
            </a:r>
          </a:p>
          <a:p>
            <a:pPr marL="0" indent="0">
              <a:buNone/>
            </a:pPr>
            <a:endParaRPr lang="en-US" dirty="0">
              <a:latin typeface="+mn-lt"/>
            </a:endParaRPr>
          </a:p>
          <a:p>
            <a:pPr marL="0" indent="0">
              <a:buNone/>
            </a:pPr>
            <a:r>
              <a:rPr lang="en-US" dirty="0">
                <a:latin typeface="+mn-lt"/>
              </a:rPr>
              <a:t>Thank you.</a:t>
            </a:r>
          </a:p>
        </p:txBody>
      </p:sp>
      <p:sp>
        <p:nvSpPr>
          <p:cNvPr id="3" name="Title 2">
            <a:extLst>
              <a:ext uri="{FF2B5EF4-FFF2-40B4-BE49-F238E27FC236}">
                <a16:creationId xmlns:a16="http://schemas.microsoft.com/office/drawing/2014/main" id="{4B721ADB-FA6A-57C6-CDFC-459611A24CF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41664843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1D94C-0EBC-3C1C-496A-141DC7339C1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2EE1C65-1072-BAE4-D948-23E436144DA7}"/>
              </a:ext>
            </a:extLst>
          </p:cNvPr>
          <p:cNvSpPr>
            <a:spLocks noGrp="1"/>
          </p:cNvSpPr>
          <p:nvPr>
            <p:ph type="body" idx="16"/>
          </p:nvPr>
        </p:nvSpPr>
        <p:spPr>
          <a:xfrm>
            <a:off x="838200" y="1866900"/>
            <a:ext cx="16598236" cy="7309047"/>
          </a:xfrm>
        </p:spPr>
        <p:txBody>
          <a:bodyPr/>
          <a:lstStyle/>
          <a:p>
            <a:pPr marL="0" indent="0">
              <a:buNone/>
            </a:pPr>
            <a:endParaRPr lang="en-US" dirty="0"/>
          </a:p>
        </p:txBody>
      </p:sp>
      <p:sp>
        <p:nvSpPr>
          <p:cNvPr id="3" name="Title 2">
            <a:extLst>
              <a:ext uri="{FF2B5EF4-FFF2-40B4-BE49-F238E27FC236}">
                <a16:creationId xmlns:a16="http://schemas.microsoft.com/office/drawing/2014/main" id="{5046611A-088E-953B-0399-5AD59D0FDBF4}"/>
              </a:ext>
            </a:extLst>
          </p:cNvPr>
          <p:cNvSpPr>
            <a:spLocks noGrp="1"/>
          </p:cNvSpPr>
          <p:nvPr>
            <p:ph type="title"/>
          </p:nvPr>
        </p:nvSpPr>
        <p:spPr/>
        <p:txBody>
          <a:bodyPr/>
          <a:lstStyle/>
          <a:p>
            <a:r>
              <a:rPr lang="en-US" dirty="0"/>
              <a:t>Further Questions, Comments?</a:t>
            </a:r>
          </a:p>
        </p:txBody>
      </p:sp>
    </p:spTree>
    <p:extLst>
      <p:ext uri="{BB962C8B-B14F-4D97-AF65-F5344CB8AC3E}">
        <p14:creationId xmlns:p14="http://schemas.microsoft.com/office/powerpoint/2010/main" val="3367227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2F8C8-9474-DBA6-5C09-FB0084C560D1}"/>
              </a:ext>
            </a:extLst>
          </p:cNvPr>
          <p:cNvSpPr>
            <a:spLocks noGrp="1"/>
          </p:cNvSpPr>
          <p:nvPr>
            <p:ph type="body" sz="half" idx="2"/>
          </p:nvPr>
        </p:nvSpPr>
        <p:spPr>
          <a:xfrm>
            <a:off x="646282" y="9070960"/>
            <a:ext cx="6186805" cy="548831"/>
          </a:xfrm>
        </p:spPr>
        <p:txBody>
          <a:bodyPr vert="horz" lIns="91440" tIns="45720" rIns="91440" bIns="45720" rtlCol="0" anchor="t">
            <a:noAutofit/>
          </a:bodyPr>
          <a:lstStyle/>
          <a:p>
            <a:r>
              <a:rPr lang="en-US" dirty="0">
                <a:solidFill>
                  <a:schemeClr val="accent3">
                    <a:lumMod val="60000"/>
                    <a:lumOff val="40000"/>
                  </a:schemeClr>
                </a:solidFill>
                <a:latin typeface="Aptos SemiBold" panose="020B0004020202020204" pitchFamily="34" charset="0"/>
                <a:hlinkClick r:id="rId2"/>
              </a:rPr>
              <a:t>www.ogc.org</a:t>
            </a:r>
            <a:endParaRPr lang="en-US" dirty="0">
              <a:solidFill>
                <a:schemeClr val="accent3">
                  <a:lumMod val="60000"/>
                  <a:lumOff val="40000"/>
                </a:schemeClr>
              </a:solidFill>
              <a:latin typeface="Aptos SemiBold" panose="020B0004020202020204" pitchFamily="34" charset="0"/>
            </a:endParaRPr>
          </a:p>
        </p:txBody>
      </p:sp>
      <p:sp>
        <p:nvSpPr>
          <p:cNvPr id="4" name="Title 3">
            <a:extLst>
              <a:ext uri="{FF2B5EF4-FFF2-40B4-BE49-F238E27FC236}">
                <a16:creationId xmlns:a16="http://schemas.microsoft.com/office/drawing/2014/main" id="{74FC2607-90B6-1BE6-26DA-96BD3BC71DFB}"/>
              </a:ext>
            </a:extLst>
          </p:cNvPr>
          <p:cNvSpPr>
            <a:spLocks noGrp="1"/>
          </p:cNvSpPr>
          <p:nvPr>
            <p:ph type="title"/>
          </p:nvPr>
        </p:nvSpPr>
        <p:spPr/>
        <p:txBody>
          <a:bodyPr/>
          <a:lstStyle/>
          <a:p>
            <a:pPr>
              <a:lnSpc>
                <a:spcPts val="9800"/>
              </a:lnSpc>
            </a:pPr>
            <a:r>
              <a:rPr lang="en-US" sz="7200" dirty="0">
                <a:latin typeface="Aptos"/>
              </a:rPr>
              <a:t>THANK YOU</a:t>
            </a:r>
          </a:p>
        </p:txBody>
      </p:sp>
      <p:pic>
        <p:nvPicPr>
          <p:cNvPr id="14" name="Picture Placeholder 13">
            <a:extLst>
              <a:ext uri="{FF2B5EF4-FFF2-40B4-BE49-F238E27FC236}">
                <a16:creationId xmlns:a16="http://schemas.microsoft.com/office/drawing/2014/main" id="{99034441-C71F-F0B9-C2CF-43904F4FF5E0}"/>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l="47" r="47"/>
          <a:stretch/>
        </p:blipFill>
        <p:spPr/>
      </p:pic>
      <p:sp>
        <p:nvSpPr>
          <p:cNvPr id="3" name="Text Placeholder 3">
            <a:extLst>
              <a:ext uri="{FF2B5EF4-FFF2-40B4-BE49-F238E27FC236}">
                <a16:creationId xmlns:a16="http://schemas.microsoft.com/office/drawing/2014/main" id="{CF619F8C-77A6-26B9-3A3A-242225BC3AAB}"/>
              </a:ext>
            </a:extLst>
          </p:cNvPr>
          <p:cNvSpPr txBox="1">
            <a:spLocks/>
          </p:cNvSpPr>
          <p:nvPr/>
        </p:nvSpPr>
        <p:spPr>
          <a:xfrm>
            <a:off x="10348594" y="9076976"/>
            <a:ext cx="6186805" cy="548831"/>
          </a:xfrm>
          <a:prstGeom prst="rect">
            <a:avLst/>
          </a:prstGeom>
        </p:spPr>
        <p:txBody>
          <a:bodyPr vert="horz" lIns="91440" tIns="45720" rIns="91440" bIns="45720" rtlCol="0">
            <a:noAutofit/>
          </a:bodyPr>
          <a:lstStyle>
            <a:lvl1pPr marL="0" indent="0" algn="l" defTabSz="914400" rtl="0" eaLnBrk="1" latinLnBrk="0" hangingPunct="1">
              <a:spcBef>
                <a:spcPct val="20000"/>
              </a:spcBef>
              <a:buFont typeface="Arial" pitchFamily="34" charset="0"/>
              <a:buNone/>
              <a:defRPr sz="2800" b="1" i="0" kern="1200">
                <a:solidFill>
                  <a:schemeClr val="accent1">
                    <a:lumMod val="50000"/>
                  </a:schemeClr>
                </a:solidFill>
                <a:latin typeface="Aptos" panose="020B0004020202020204" pitchFamily="34" charset="0"/>
                <a:ea typeface="Noto Sans Medium" panose="020B0502040504020204" pitchFamily="34" charset="0"/>
                <a:cs typeface="Noto Sans Medium" panose="020B0502040504020204" pitchFamily="34" charset="0"/>
              </a:defRPr>
            </a:lvl1pPr>
            <a:lvl2pPr marL="457200" indent="0" algn="l" defTabSz="914400" rtl="0" eaLnBrk="1" latinLnBrk="0" hangingPunct="1">
              <a:spcBef>
                <a:spcPct val="20000"/>
              </a:spcBef>
              <a:buFont typeface="Arial" panose="020B0604020202020204" pitchFamily="34" charset="0"/>
              <a:buNone/>
              <a:defRPr sz="1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914400" indent="0" algn="l" defTabSz="914400" rtl="0" eaLnBrk="1" latinLnBrk="0" hangingPunct="1">
              <a:spcBef>
                <a:spcPct val="20000"/>
              </a:spcBef>
              <a:buFont typeface="Arial" panose="020B0604020202020204" pitchFamily="34" charset="0"/>
              <a:buNone/>
              <a:defRPr sz="1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371600" indent="0" algn="l" defTabSz="914400" rtl="0" eaLnBrk="1" latinLnBrk="0" hangingPunct="1">
              <a:spcBef>
                <a:spcPct val="20000"/>
              </a:spcBef>
              <a:buFont typeface="Arial" panose="020B0604020202020204" pitchFamily="34" charset="0"/>
              <a:buNone/>
              <a:defRPr sz="9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1828800" indent="0" algn="l" defTabSz="914400" rtl="0" eaLnBrk="1" latinLnBrk="0" hangingPunct="1">
              <a:spcBef>
                <a:spcPct val="20000"/>
              </a:spcBef>
              <a:buFont typeface="Arial" panose="020B0604020202020204" pitchFamily="34" charset="0"/>
              <a:buNone/>
              <a:defRPr sz="9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2860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900" kern="1200">
                <a:solidFill>
                  <a:schemeClr val="tx1"/>
                </a:solidFill>
                <a:latin typeface="+mn-lt"/>
                <a:ea typeface="+mn-ea"/>
                <a:cs typeface="+mn-cs"/>
              </a:defRPr>
            </a:lvl9pPr>
          </a:lstStyle>
          <a:p>
            <a:r>
              <a:rPr lang="en-US"/>
              <a:t>https://metaverse-standards.org/</a:t>
            </a:r>
            <a:endParaRPr lang="en-US" dirty="0"/>
          </a:p>
        </p:txBody>
      </p:sp>
      <p:pic>
        <p:nvPicPr>
          <p:cNvPr id="5" name="Picture 4">
            <a:extLst>
              <a:ext uri="{FF2B5EF4-FFF2-40B4-BE49-F238E27FC236}">
                <a16:creationId xmlns:a16="http://schemas.microsoft.com/office/drawing/2014/main" id="{A57D8AE4-D8DE-8E5E-CB66-113B882722E9}"/>
              </a:ext>
            </a:extLst>
          </p:cNvPr>
          <p:cNvPicPr>
            <a:picLocks noChangeAspect="1"/>
          </p:cNvPicPr>
          <p:nvPr/>
        </p:nvPicPr>
        <p:blipFill>
          <a:blip r:embed="rId4"/>
          <a:stretch>
            <a:fillRect/>
          </a:stretch>
        </p:blipFill>
        <p:spPr>
          <a:xfrm>
            <a:off x="10972800" y="495300"/>
            <a:ext cx="4389500" cy="1219306"/>
          </a:xfrm>
          <a:prstGeom prst="rect">
            <a:avLst/>
          </a:prstGeom>
        </p:spPr>
      </p:pic>
    </p:spTree>
    <p:extLst>
      <p:ext uri="{BB962C8B-B14F-4D97-AF65-F5344CB8AC3E}">
        <p14:creationId xmlns:p14="http://schemas.microsoft.com/office/powerpoint/2010/main" val="3269384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Visual Perception</a:t>
            </a:r>
            <a:endParaRPr>
              <a:latin typeface="Calibri"/>
              <a:ea typeface="Calibri"/>
              <a:cs typeface="Calibri"/>
              <a:sym typeface="Calibri"/>
            </a:endParaRPr>
          </a:p>
        </p:txBody>
      </p:sp>
      <p:sp>
        <p:nvSpPr>
          <p:cNvPr id="83" name="Google Shape;83;p16"/>
          <p:cNvSpPr txBox="1"/>
          <p:nvPr/>
        </p:nvSpPr>
        <p:spPr>
          <a:xfrm>
            <a:off x="995400" y="3268300"/>
            <a:ext cx="11421000" cy="6217026"/>
          </a:xfrm>
          <a:prstGeom prst="rect">
            <a:avLst/>
          </a:prstGeom>
          <a:noFill/>
          <a:ln>
            <a:noFill/>
          </a:ln>
        </p:spPr>
        <p:txBody>
          <a:bodyPr spcFirstLastPara="1" wrap="square" lIns="182850" tIns="182850" rIns="182850" bIns="182850" anchor="t" anchorCtr="0">
            <a:spAutoFit/>
          </a:bodyPr>
          <a:lstStyle/>
          <a:p>
            <a:pPr algn="just">
              <a:buClr>
                <a:schemeClr val="dk1"/>
              </a:buClr>
              <a:buSzPts val="1100"/>
            </a:pPr>
            <a:r>
              <a:rPr lang="en" sz="3800" dirty="0">
                <a:solidFill>
                  <a:schemeClr val="dk2"/>
                </a:solidFill>
                <a:latin typeface="Calibri"/>
                <a:ea typeface="Calibri"/>
                <a:cs typeface="Calibri"/>
                <a:sym typeface="Calibri"/>
              </a:rPr>
              <a:t>The human has both limited visual acuity and limited ability to think about objects in different reference frames at the same time.</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r>
              <a:rPr lang="en" sz="3800" dirty="0">
                <a:solidFill>
                  <a:schemeClr val="dk2"/>
                </a:solidFill>
                <a:latin typeface="Calibri"/>
                <a:ea typeface="Calibri"/>
                <a:cs typeface="Calibri"/>
                <a:sym typeface="Calibri"/>
              </a:rPr>
              <a:t>Much of the time, the gaze jumps around in order to project the most important part of the scene on the densest area of retinal receptors. Our wiring blanks out the jumps and stitches the sensed views into a perception of the external environment, focussing attention on recognized objects.</a:t>
            </a:r>
            <a:endParaRPr sz="3800" dirty="0">
              <a:solidFill>
                <a:schemeClr val="dk2"/>
              </a:solidFill>
              <a:latin typeface="Calibri"/>
              <a:ea typeface="Calibri"/>
              <a:cs typeface="Calibri"/>
              <a:sym typeface="Calibri"/>
            </a:endParaRPr>
          </a:p>
        </p:txBody>
      </p:sp>
      <p:pic>
        <p:nvPicPr>
          <p:cNvPr id="84" name="Google Shape;84;p16"/>
          <p:cNvPicPr preferRelativeResize="0"/>
          <p:nvPr/>
        </p:nvPicPr>
        <p:blipFill>
          <a:blip r:embed="rId3">
            <a:alphaModFix/>
          </a:blip>
          <a:stretch>
            <a:fillRect/>
          </a:stretch>
        </p:blipFill>
        <p:spPr>
          <a:xfrm>
            <a:off x="13394300" y="3200401"/>
            <a:ext cx="3979300" cy="5943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Visual Perception</a:t>
            </a:r>
            <a:endParaRPr>
              <a:latin typeface="Calibri"/>
              <a:ea typeface="Calibri"/>
              <a:cs typeface="Calibri"/>
              <a:sym typeface="Calibri"/>
            </a:endParaRPr>
          </a:p>
        </p:txBody>
      </p:sp>
      <p:pic>
        <p:nvPicPr>
          <p:cNvPr id="90" name="Google Shape;90;p17"/>
          <p:cNvPicPr preferRelativeResize="0"/>
          <p:nvPr/>
        </p:nvPicPr>
        <p:blipFill>
          <a:blip r:embed="rId3">
            <a:alphaModFix/>
          </a:blip>
          <a:stretch>
            <a:fillRect/>
          </a:stretch>
        </p:blipFill>
        <p:spPr>
          <a:xfrm>
            <a:off x="7045201" y="3200401"/>
            <a:ext cx="10320350" cy="5943602"/>
          </a:xfrm>
          <a:prstGeom prst="rect">
            <a:avLst/>
          </a:prstGeom>
          <a:noFill/>
          <a:ln>
            <a:noFill/>
          </a:ln>
        </p:spPr>
      </p:pic>
      <p:sp>
        <p:nvSpPr>
          <p:cNvPr id="91" name="Google Shape;91;p17"/>
          <p:cNvSpPr txBox="1"/>
          <p:nvPr/>
        </p:nvSpPr>
        <p:spPr>
          <a:xfrm>
            <a:off x="762000" y="3268300"/>
            <a:ext cx="5943600" cy="6217026"/>
          </a:xfrm>
          <a:prstGeom prst="rect">
            <a:avLst/>
          </a:prstGeom>
          <a:noFill/>
          <a:ln>
            <a:noFill/>
          </a:ln>
        </p:spPr>
        <p:txBody>
          <a:bodyPr spcFirstLastPara="1" wrap="square" lIns="182850" tIns="182850" rIns="182850" bIns="182850" anchor="t" anchorCtr="0">
            <a:spAutoFit/>
          </a:bodyPr>
          <a:lstStyle/>
          <a:p>
            <a:pPr algn="just"/>
            <a:r>
              <a:rPr lang="en" sz="3800" dirty="0">
                <a:solidFill>
                  <a:schemeClr val="dk2"/>
                </a:solidFill>
                <a:latin typeface="Calibri"/>
                <a:ea typeface="Calibri"/>
                <a:cs typeface="Calibri"/>
                <a:sym typeface="Calibri"/>
              </a:rPr>
              <a:t>Our visual perception produces a simplified internal representation, focussed on one Subject at a time.</a:t>
            </a:r>
            <a:endParaRPr sz="3800" dirty="0">
              <a:solidFill>
                <a:schemeClr val="dk2"/>
              </a:solidFill>
              <a:latin typeface="Calibri"/>
              <a:ea typeface="Calibri"/>
              <a:cs typeface="Calibri"/>
              <a:sym typeface="Calibri"/>
            </a:endParaRPr>
          </a:p>
          <a:p>
            <a:pPr algn="just"/>
            <a:endParaRPr sz="3800" dirty="0">
              <a:solidFill>
                <a:schemeClr val="dk2"/>
              </a:solidFill>
              <a:latin typeface="Calibri"/>
              <a:ea typeface="Calibri"/>
              <a:cs typeface="Calibri"/>
              <a:sym typeface="Calibri"/>
            </a:endParaRPr>
          </a:p>
          <a:p>
            <a:pPr algn="just">
              <a:buClr>
                <a:schemeClr val="dk1"/>
              </a:buClr>
              <a:buSzPts val="1100"/>
            </a:pPr>
            <a:r>
              <a:rPr lang="en" sz="3800" dirty="0">
                <a:solidFill>
                  <a:schemeClr val="dk2"/>
                </a:solidFill>
                <a:latin typeface="Calibri"/>
                <a:ea typeface="Calibri"/>
                <a:cs typeface="Calibri"/>
                <a:sym typeface="Calibri"/>
              </a:rPr>
              <a:t>We maintain the illusion that we are looking at many things simultaneously. But we are not.</a:t>
            </a:r>
            <a:endParaRPr sz="3800" dirty="0">
              <a:solidFill>
                <a:schemeClr val="dk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ctrTitle"/>
          </p:nvPr>
        </p:nvSpPr>
        <p:spPr>
          <a:xfrm>
            <a:off x="623400" y="1489150"/>
            <a:ext cx="170412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Perception Is Selective</a:t>
            </a:r>
            <a:endParaRPr>
              <a:latin typeface="Calibri"/>
              <a:ea typeface="Calibri"/>
              <a:cs typeface="Calibri"/>
              <a:sym typeface="Calibri"/>
            </a:endParaRPr>
          </a:p>
        </p:txBody>
      </p:sp>
      <p:sp>
        <p:nvSpPr>
          <p:cNvPr id="97" name="Google Shape;97;p18"/>
          <p:cNvSpPr txBox="1"/>
          <p:nvPr/>
        </p:nvSpPr>
        <p:spPr>
          <a:xfrm>
            <a:off x="5694900" y="3200401"/>
            <a:ext cx="116784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This Boy creates a simplified internal representation.</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Lion - </a:t>
            </a:r>
            <a:r>
              <a:rPr lang="en" sz="3800" i="1">
                <a:solidFill>
                  <a:schemeClr val="dk2"/>
                </a:solidFill>
                <a:latin typeface="Calibri"/>
                <a:ea typeface="Calibri"/>
                <a:cs typeface="Calibri"/>
                <a:sym typeface="Calibri"/>
              </a:rPr>
              <a:t>very dangerous</a:t>
            </a:r>
            <a:endParaRPr sz="3800" i="1">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Snake - </a:t>
            </a:r>
            <a:r>
              <a:rPr lang="en" sz="3800" i="1">
                <a:solidFill>
                  <a:schemeClr val="dk2"/>
                </a:solidFill>
                <a:latin typeface="Calibri"/>
                <a:ea typeface="Calibri"/>
                <a:cs typeface="Calibri"/>
                <a:sym typeface="Calibri"/>
              </a:rPr>
              <a:t>dangerous</a:t>
            </a:r>
            <a:endParaRPr sz="3800" i="1">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Rabbit, Dog, Cat, Bird</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Deer, Lawn, Bush</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Footpath, Footpath</a:t>
            </a:r>
            <a:endParaRPr sz="3800">
              <a:solidFill>
                <a:schemeClr val="dk2"/>
              </a:solidFill>
              <a:latin typeface="Calibri"/>
              <a:ea typeface="Calibri"/>
              <a:cs typeface="Calibri"/>
              <a:sym typeface="Calibri"/>
            </a:endParaRPr>
          </a:p>
          <a:p>
            <a:pPr marL="914400" indent="-698500" algn="just">
              <a:buClr>
                <a:schemeClr val="dk2"/>
              </a:buClr>
              <a:buSzPts val="1900"/>
              <a:buFont typeface="Calibri"/>
              <a:buChar char="●"/>
            </a:pPr>
            <a:r>
              <a:rPr lang="en" sz="3800">
                <a:solidFill>
                  <a:schemeClr val="dk2"/>
                </a:solidFill>
                <a:latin typeface="Calibri"/>
                <a:ea typeface="Calibri"/>
                <a:cs typeface="Calibri"/>
                <a:sym typeface="Calibri"/>
              </a:rPr>
              <a:t>Car, Driver, Tree, Tree, Bush, Street</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He attends to the Lion and may be aware of the Snake.</a:t>
            </a:r>
            <a:endParaRPr sz="3800">
              <a:solidFill>
                <a:schemeClr val="dk2"/>
              </a:solidFill>
              <a:latin typeface="Calibri"/>
              <a:ea typeface="Calibri"/>
              <a:cs typeface="Calibri"/>
              <a:sym typeface="Calibri"/>
            </a:endParaRPr>
          </a:p>
        </p:txBody>
      </p:sp>
      <p:pic>
        <p:nvPicPr>
          <p:cNvPr id="98" name="Google Shape;98;p18"/>
          <p:cNvPicPr preferRelativeResize="0"/>
          <p:nvPr/>
        </p:nvPicPr>
        <p:blipFill>
          <a:blip r:embed="rId3">
            <a:alphaModFix/>
          </a:blip>
          <a:stretch>
            <a:fillRect/>
          </a:stretch>
        </p:blipFill>
        <p:spPr>
          <a:xfrm>
            <a:off x="927001" y="3212489"/>
            <a:ext cx="3885550" cy="59314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ctrTitle"/>
          </p:nvPr>
        </p:nvSpPr>
        <p:spPr>
          <a:xfrm>
            <a:off x="927000" y="1489150"/>
            <a:ext cx="16446600" cy="1481400"/>
          </a:xfrm>
          <a:prstGeom prst="rect">
            <a:avLst/>
          </a:prstGeom>
        </p:spPr>
        <p:txBody>
          <a:bodyPr spcFirstLastPara="1" vert="horz" wrap="square" lIns="182850" tIns="182850" rIns="182850" bIns="182850" rtlCol="0" anchor="b" anchorCtr="0">
            <a:normAutofit fontScale="90000"/>
          </a:bodyPr>
          <a:lstStyle/>
          <a:p>
            <a:r>
              <a:rPr lang="en">
                <a:latin typeface="Calibri"/>
                <a:ea typeface="Calibri"/>
                <a:cs typeface="Calibri"/>
                <a:sym typeface="Calibri"/>
              </a:rPr>
              <a:t>Attention</a:t>
            </a:r>
            <a:endParaRPr>
              <a:latin typeface="Calibri"/>
              <a:ea typeface="Calibri"/>
              <a:cs typeface="Calibri"/>
              <a:sym typeface="Calibri"/>
            </a:endParaRPr>
          </a:p>
        </p:txBody>
      </p:sp>
      <p:pic>
        <p:nvPicPr>
          <p:cNvPr id="104" name="Google Shape;104;p19"/>
          <p:cNvPicPr preferRelativeResize="0"/>
          <p:nvPr/>
        </p:nvPicPr>
        <p:blipFill>
          <a:blip r:embed="rId3">
            <a:alphaModFix/>
          </a:blip>
          <a:stretch>
            <a:fillRect/>
          </a:stretch>
        </p:blipFill>
        <p:spPr>
          <a:xfrm>
            <a:off x="927000" y="3200401"/>
            <a:ext cx="3839312" cy="5943598"/>
          </a:xfrm>
          <a:prstGeom prst="rect">
            <a:avLst/>
          </a:prstGeom>
          <a:noFill/>
          <a:ln>
            <a:noFill/>
          </a:ln>
        </p:spPr>
      </p:pic>
      <p:sp>
        <p:nvSpPr>
          <p:cNvPr id="105" name="Google Shape;105;p19"/>
          <p:cNvSpPr txBox="1"/>
          <p:nvPr/>
        </p:nvSpPr>
        <p:spPr>
          <a:xfrm>
            <a:off x="5711350" y="3298500"/>
            <a:ext cx="11662200" cy="6217026"/>
          </a:xfrm>
          <a:prstGeom prst="rect">
            <a:avLst/>
          </a:prstGeom>
          <a:noFill/>
          <a:ln>
            <a:noFill/>
          </a:ln>
        </p:spPr>
        <p:txBody>
          <a:bodyPr spcFirstLastPara="1" wrap="square" lIns="182850" tIns="182850" rIns="182850" bIns="182850" anchor="t" anchorCtr="0">
            <a:spAutoFit/>
          </a:bodyPr>
          <a:lstStyle/>
          <a:p>
            <a:pPr algn="just"/>
            <a:r>
              <a:rPr lang="en" sz="3800">
                <a:solidFill>
                  <a:schemeClr val="dk2"/>
                </a:solidFill>
                <a:latin typeface="Calibri"/>
                <a:ea typeface="Calibri"/>
                <a:cs typeface="Calibri"/>
                <a:sym typeface="Calibri"/>
              </a:rPr>
              <a:t>All of the sentient beings (Observers) perceive and are attending to the Boy (Subject). Each has established a reference frame, centred on their visual system and oriented toward the Boy. This relationship between Observer and Subject is a Pose. A Pose is a simple and direct way to express an attention relationship, visually perceived in the scene. </a:t>
            </a:r>
            <a:endParaRPr sz="3800">
              <a:solidFill>
                <a:schemeClr val="dk2"/>
              </a:solidFill>
              <a:latin typeface="Calibri"/>
              <a:ea typeface="Calibri"/>
              <a:cs typeface="Calibri"/>
              <a:sym typeface="Calibri"/>
            </a:endParaRPr>
          </a:p>
          <a:p>
            <a:pPr algn="just"/>
            <a:endParaRPr sz="3800">
              <a:solidFill>
                <a:schemeClr val="dk2"/>
              </a:solidFill>
              <a:latin typeface="Calibri"/>
              <a:ea typeface="Calibri"/>
              <a:cs typeface="Calibri"/>
              <a:sym typeface="Calibri"/>
            </a:endParaRPr>
          </a:p>
          <a:p>
            <a:pPr algn="just"/>
            <a:r>
              <a:rPr lang="en" sz="3800">
                <a:solidFill>
                  <a:schemeClr val="dk2"/>
                </a:solidFill>
                <a:latin typeface="Calibri"/>
                <a:ea typeface="Calibri"/>
                <a:cs typeface="Calibri"/>
                <a:sym typeface="Calibri"/>
              </a:rPr>
              <a:t>Example Pose description: </a:t>
            </a:r>
            <a:r>
              <a:rPr lang="en" sz="3800" i="1">
                <a:solidFill>
                  <a:schemeClr val="dk2"/>
                </a:solidFill>
                <a:latin typeface="Calibri"/>
                <a:ea typeface="Calibri"/>
                <a:cs typeface="Calibri"/>
                <a:sym typeface="Calibri"/>
              </a:rPr>
              <a:t>The Lion is 3 m in front of the Boy, looking at him</a:t>
            </a:r>
            <a:r>
              <a:rPr lang="en" sz="3800">
                <a:solidFill>
                  <a:schemeClr val="dk2"/>
                </a:solidFill>
                <a:latin typeface="Calibri"/>
                <a:ea typeface="Calibri"/>
                <a:cs typeface="Calibri"/>
                <a:sym typeface="Calibri"/>
              </a:rPr>
              <a:t>. </a:t>
            </a:r>
            <a:endParaRPr sz="38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sktop version - PPT MASTER" id="{7FEBD1E3-3883-9049-8AF0-44F39D7ACA2B}" vid="{45FF2EAE-8C52-A747-9309-B2C3AB4E5F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D6C5B1E4575B45A67252651D547745" ma:contentTypeVersion="5" ma:contentTypeDescription="Create a new document." ma:contentTypeScope="" ma:versionID="abcbbf97e778d2459eaf06a99253d27f">
  <xsd:schema xmlns:xsd="http://www.w3.org/2001/XMLSchema" xmlns:xs="http://www.w3.org/2001/XMLSchema" xmlns:p="http://schemas.microsoft.com/office/2006/metadata/properties" xmlns:ns3="c9d48118-3257-49e8-b197-f28d09ea93e0" targetNamespace="http://schemas.microsoft.com/office/2006/metadata/properties" ma:root="true" ma:fieldsID="4ab44e5032784fa9d2a4b9a076403eae" ns3:_="">
    <xsd:import namespace="c9d48118-3257-49e8-b197-f28d09ea93e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48118-3257-49e8-b197-f28d09ea93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1637B73-45C9-44F2-97E6-558EE7A2F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d48118-3257-49e8-b197-f28d09ea93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28D80A-D8F1-4E9F-96FE-EDED6B38411B}">
  <ds:schemaRefs>
    <ds:schemaRef ds:uri="http://schemas.microsoft.com/sharepoint/v3/contenttype/forms"/>
  </ds:schemaRefs>
</ds:datastoreItem>
</file>

<file path=customXml/itemProps3.xml><?xml version="1.0" encoding="utf-8"?>
<ds:datastoreItem xmlns:ds="http://schemas.openxmlformats.org/officeDocument/2006/customXml" ds:itemID="{4B83FC41-384C-4416-9A4E-6653321403C3}">
  <ds:schemaRefs>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 ds:uri="http://schemas.microsoft.com/office/2006/documentManagement/types"/>
    <ds:schemaRef ds:uri="c9d48118-3257-49e8-b197-f28d09ea93e0"/>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9549</TotalTime>
  <Words>2491</Words>
  <Application>Microsoft Office PowerPoint</Application>
  <PresentationFormat>Custom</PresentationFormat>
  <Paragraphs>226</Paragraphs>
  <Slides>52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Aptos SemiBold</vt:lpstr>
      <vt:lpstr>Aptos Display</vt:lpstr>
      <vt:lpstr>Calibri</vt:lpstr>
      <vt:lpstr>Arial</vt:lpstr>
      <vt:lpstr>Aptos</vt:lpstr>
      <vt:lpstr>Office Theme</vt:lpstr>
      <vt:lpstr>Steve Smyth GeoPose Summit 27 October 2025</vt:lpstr>
      <vt:lpstr>Components and a Slight Scope Expansion</vt:lpstr>
      <vt:lpstr>GeoPose 1.x</vt:lpstr>
      <vt:lpstr>Stepping Back for a Moment</vt:lpstr>
      <vt:lpstr>Survival</vt:lpstr>
      <vt:lpstr>Visual Perception</vt:lpstr>
      <vt:lpstr>Visual Perception</vt:lpstr>
      <vt:lpstr>Perception Is Selective</vt:lpstr>
      <vt:lpstr>Attention</vt:lpstr>
      <vt:lpstr>Attention and Pose</vt:lpstr>
      <vt:lpstr>Translation-Orientation Model</vt:lpstr>
      <vt:lpstr>Adding Depth</vt:lpstr>
      <vt:lpstr>Three Types of Pose</vt:lpstr>
      <vt:lpstr>Observer Poses</vt:lpstr>
      <vt:lpstr>Subject Poses</vt:lpstr>
      <vt:lpstr>(Detected) Object Poses</vt:lpstr>
      <vt:lpstr>(Induced) Object Poses</vt:lpstr>
      <vt:lpstr>Representing a Pose</vt:lpstr>
      <vt:lpstr>Using Poses</vt:lpstr>
      <vt:lpstr>Back to Now</vt:lpstr>
      <vt:lpstr>OGC GeoPose 1.0 Standardization Targets</vt:lpstr>
      <vt:lpstr>PowerPoint Presentation</vt:lpstr>
      <vt:lpstr>Expanded Scope</vt:lpstr>
      <vt:lpstr>The Work Packages</vt:lpstr>
      <vt:lpstr>Components</vt:lpstr>
      <vt:lpstr>Core Components</vt:lpstr>
      <vt:lpstr>Core Components – Position</vt:lpstr>
      <vt:lpstr>Core Components – Quaternion</vt:lpstr>
      <vt:lpstr>Core Components – Angles</vt:lpstr>
      <vt:lpstr>Core Components – Coordinates</vt:lpstr>
      <vt:lpstr>Time Coordinate Components</vt:lpstr>
      <vt:lpstr>Time Coordinate - Instant</vt:lpstr>
      <vt:lpstr>Time Coordinate – Instant2</vt:lpstr>
      <vt:lpstr>Time Coordinate – TimeOrigin</vt:lpstr>
      <vt:lpstr>Time Coordinate - Duration</vt:lpstr>
      <vt:lpstr>Uncertainty Components</vt:lpstr>
      <vt:lpstr>Uncertainty Components – PositionUncertaintyEllipsoid</vt:lpstr>
      <vt:lpstr>Uncertainty Components – OrientationUncertaintyAngles</vt:lpstr>
      <vt:lpstr>Uncertainty Components – Precision</vt:lpstr>
      <vt:lpstr>Uncertainty Components – Accuracy</vt:lpstr>
      <vt:lpstr>Uncertainty Components – Resolution</vt:lpstr>
      <vt:lpstr>Uncertainty Components – Confidence</vt:lpstr>
      <vt:lpstr>Image Element Components</vt:lpstr>
      <vt:lpstr>Image Element Components – DepthMap</vt:lpstr>
      <vt:lpstr>Image Element Components – CameraCalibration</vt:lpstr>
      <vt:lpstr>Image Element Components – CameraModel</vt:lpstr>
      <vt:lpstr>Image Element Components – RadianceField</vt:lpstr>
      <vt:lpstr>Image Element Components – TargetSet</vt:lpstr>
      <vt:lpstr>Back to Now</vt:lpstr>
      <vt:lpstr>Roadmap</vt:lpstr>
      <vt:lpstr>Further Questions, Comments?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 Smyth| OpenSitePlan 09 June 2025</dc:title>
  <dc:creator>Scott Simmons</dc:creator>
  <cp:lastModifiedBy>Steve Smyth</cp:lastModifiedBy>
  <cp:revision>60</cp:revision>
  <dcterms:created xsi:type="dcterms:W3CDTF">2025-04-29T18:14:43Z</dcterms:created>
  <dcterms:modified xsi:type="dcterms:W3CDTF">2025-10-21T15:04:02Z</dcterms:modified>
  <dc:identifier>DAGYbemYEzg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0x01010043D6C5B1E4575B45A67252651D547745</vt:lpwstr>
  </property>
  <property fmtid="{D5CDD505-2E9C-101B-9397-08002B2CF9AE}" pid="3" name="MediaServiceImageTags">
    <vt:lpwstr/>
  </property>
</Properties>
</file>